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5234" r:id="rId4"/>
    <p:sldMasterId id="2147485297" r:id="rId5"/>
    <p:sldMasterId id="2147485393" r:id="rId6"/>
    <p:sldMasterId id="2147485433" r:id="rId7"/>
    <p:sldMasterId id="2147485459" r:id="rId8"/>
  </p:sldMasterIdLst>
  <p:notesMasterIdLst>
    <p:notesMasterId r:id="rId60"/>
  </p:notesMasterIdLst>
  <p:sldIdLst>
    <p:sldId id="2076137748" r:id="rId9"/>
    <p:sldId id="1269" r:id="rId10"/>
    <p:sldId id="1270" r:id="rId11"/>
    <p:sldId id="1272" r:id="rId12"/>
    <p:sldId id="1275" r:id="rId13"/>
    <p:sldId id="1277" r:id="rId14"/>
    <p:sldId id="11931" r:id="rId15"/>
    <p:sldId id="1278" r:id="rId16"/>
    <p:sldId id="2147469286" r:id="rId17"/>
    <p:sldId id="1279" r:id="rId18"/>
    <p:sldId id="1280" r:id="rId19"/>
    <p:sldId id="1282" r:id="rId20"/>
    <p:sldId id="11932" r:id="rId21"/>
    <p:sldId id="1321" r:id="rId22"/>
    <p:sldId id="2076137749" r:id="rId23"/>
    <p:sldId id="1320" r:id="rId24"/>
    <p:sldId id="11941" r:id="rId25"/>
    <p:sldId id="1889" r:id="rId26"/>
    <p:sldId id="1890" r:id="rId27"/>
    <p:sldId id="11943" r:id="rId28"/>
    <p:sldId id="11935" r:id="rId29"/>
    <p:sldId id="1322" r:id="rId30"/>
    <p:sldId id="1900" r:id="rId31"/>
    <p:sldId id="1902" r:id="rId32"/>
    <p:sldId id="1905" r:id="rId33"/>
    <p:sldId id="1901" r:id="rId34"/>
    <p:sldId id="1903" r:id="rId35"/>
    <p:sldId id="2076137753" r:id="rId36"/>
    <p:sldId id="2076137754" r:id="rId37"/>
    <p:sldId id="2147469277" r:id="rId38"/>
    <p:sldId id="2147469278" r:id="rId39"/>
    <p:sldId id="2147469308" r:id="rId40"/>
    <p:sldId id="2147469279" r:id="rId41"/>
    <p:sldId id="2147469280" r:id="rId42"/>
    <p:sldId id="2147469281" r:id="rId43"/>
    <p:sldId id="1244" r:id="rId44"/>
    <p:sldId id="1147" r:id="rId45"/>
    <p:sldId id="11936" r:id="rId46"/>
    <p:sldId id="11937" r:id="rId47"/>
    <p:sldId id="11938" r:id="rId48"/>
    <p:sldId id="2147469288" r:id="rId49"/>
    <p:sldId id="2147469302" r:id="rId50"/>
    <p:sldId id="2147469306" r:id="rId51"/>
    <p:sldId id="2147469304" r:id="rId52"/>
    <p:sldId id="2147469305" r:id="rId53"/>
    <p:sldId id="2147469289" r:id="rId54"/>
    <p:sldId id="301" r:id="rId55"/>
    <p:sldId id="11928" r:id="rId56"/>
    <p:sldId id="11927" r:id="rId57"/>
    <p:sldId id="1907" r:id="rId58"/>
    <p:sldId id="11934" r:id="rId5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urity_Monitoring" id="{0E36E577-BBA9-4E1D-AC4D-13C6B9EA0845}">
          <p14:sldIdLst>
            <p14:sldId id="2076137748"/>
            <p14:sldId id="1269"/>
            <p14:sldId id="1270"/>
            <p14:sldId id="1272"/>
            <p14:sldId id="1275"/>
            <p14:sldId id="1277"/>
            <p14:sldId id="11931"/>
            <p14:sldId id="1278"/>
            <p14:sldId id="2147469286"/>
            <p14:sldId id="1279"/>
            <p14:sldId id="1280"/>
            <p14:sldId id="1282"/>
            <p14:sldId id="11932"/>
            <p14:sldId id="1321"/>
            <p14:sldId id="2076137749"/>
            <p14:sldId id="1320"/>
            <p14:sldId id="11941"/>
          </p14:sldIdLst>
        </p14:section>
        <p14:section name="Premium" id="{9F231DBC-B9F1-4241-9665-1D6A0588D1D0}">
          <p14:sldIdLst>
            <p14:sldId id="1889"/>
            <p14:sldId id="1890"/>
            <p14:sldId id="11943"/>
            <p14:sldId id="11935"/>
            <p14:sldId id="1322"/>
          </p14:sldIdLst>
        </p14:section>
        <p14:section name="PaginatedReports" id="{F8EAC334-652E-4D95-9143-2426434884EB}">
          <p14:sldIdLst>
            <p14:sldId id="1900"/>
            <p14:sldId id="1902"/>
            <p14:sldId id="1905"/>
            <p14:sldId id="1901"/>
            <p14:sldId id="1903"/>
            <p14:sldId id="2076137753"/>
            <p14:sldId id="2076137754"/>
            <p14:sldId id="2147469277"/>
            <p14:sldId id="2147469278"/>
            <p14:sldId id="2147469308"/>
            <p14:sldId id="2147469279"/>
            <p14:sldId id="2147469280"/>
            <p14:sldId id="2147469281"/>
            <p14:sldId id="1244"/>
          </p14:sldIdLst>
        </p14:section>
        <p14:section name="WrapUp" id="{569CE590-1E06-4545-9266-7853ED65B3A1}">
          <p14:sldIdLst>
            <p14:sldId id="1147"/>
          </p14:sldIdLst>
        </p14:section>
        <p14:section name="PowerQuery" id="{70B8FA22-2011-4FA3-B711-E7E7EE8CFABF}">
          <p14:sldIdLst>
            <p14:sldId id="11936"/>
            <p14:sldId id="11937"/>
            <p14:sldId id="11938"/>
          </p14:sldIdLst>
        </p14:section>
        <p14:section name="Handling_LargeDataSets" id="{8E91AF66-A456-40B0-895D-FA91B3C58ED9}">
          <p14:sldIdLst>
            <p14:sldId id="2147469288"/>
            <p14:sldId id="2147469302"/>
            <p14:sldId id="2147469306"/>
            <p14:sldId id="2147469304"/>
            <p14:sldId id="2147469305"/>
            <p14:sldId id="2147469289"/>
          </p14:sldIdLst>
        </p14:section>
        <p14:section name="SynapseBasics" id="{1059FD31-E581-440B-BFC2-3937B56B709C}">
          <p14:sldIdLst>
            <p14:sldId id="301"/>
            <p14:sldId id="11928"/>
            <p14:sldId id="11927"/>
          </p14:sldIdLst>
        </p14:section>
        <p14:section name="Misc_Embedding" id="{0C9D37C4-BC8A-4A15-ADEF-12DECEF8AF87}">
          <p14:sldIdLst>
            <p14:sldId id="1907"/>
            <p14:sldId id="11934"/>
          </p14:sldIdLst>
        </p14:section>
      </p14:sectionLst>
    </p:ext>
    <p:ext uri="{EFAFB233-063F-42B5-8137-9DF3F51BA10A}">
      <p15:sldGuideLst xmlns:p15="http://schemas.microsoft.com/office/powerpoint/2012/main">
        <p15:guide id="1" orient="horz" pos="168" userDrawn="1">
          <p15:clr>
            <a:srgbClr val="A4A3A4"/>
          </p15:clr>
        </p15:guide>
        <p15:guide id="2" pos="1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5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0078D7"/>
    <a:srgbClr val="4EB1FF"/>
    <a:srgbClr val="FF8C00"/>
    <a:srgbClr val="107C10"/>
    <a:srgbClr val="FFB900"/>
    <a:srgbClr val="505050"/>
    <a:srgbClr val="B4009E"/>
    <a:srgbClr val="5C2D91"/>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6" autoAdjust="0"/>
    <p:restoredTop sz="83030" autoAdjust="0"/>
  </p:normalViewPr>
  <p:slideViewPr>
    <p:cSldViewPr snapToGrid="0">
      <p:cViewPr varScale="1">
        <p:scale>
          <a:sx n="69" d="100"/>
          <a:sy n="69" d="100"/>
        </p:scale>
        <p:origin x="1306" y="43"/>
      </p:cViewPr>
      <p:guideLst>
        <p:guide orient="horz" pos="168"/>
        <p:guide pos="168"/>
      </p:guideLst>
    </p:cSldViewPr>
  </p:slideViewPr>
  <p:notesTextViewPr>
    <p:cViewPr>
      <p:scale>
        <a:sx n="3" d="2"/>
        <a:sy n="3" d="2"/>
      </p:scale>
      <p:origin x="0" y="0"/>
    </p:cViewPr>
  </p:notesTextViewPr>
  <p:sorterViewPr>
    <p:cViewPr varScale="1">
      <p:scale>
        <a:sx n="1" d="1"/>
        <a:sy n="1" d="1"/>
      </p:scale>
      <p:origin x="0" y="-303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3175" tIns="46587" rIns="93175" bIns="46587"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5"/>
          </a:xfrm>
          <a:prstGeom prst="rect">
            <a:avLst/>
          </a:prstGeom>
        </p:spPr>
        <p:txBody>
          <a:bodyPr vert="horz" lIns="93175" tIns="46587" rIns="93175" bIns="46587" rtlCol="0"/>
          <a:lstStyle>
            <a:lvl1pPr algn="r">
              <a:defRPr sz="1200"/>
            </a:lvl1pPr>
          </a:lstStyle>
          <a:p>
            <a:fld id="{EAB83B76-75AC-40AD-AA4E-1E23915E39FD}" type="datetimeFigureOut">
              <a:rPr lang="en-US" smtClean="0"/>
              <a:t>8/30/2023</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5" tIns="46587" rIns="93175" bIns="46587"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4"/>
          </a:xfrm>
          <a:prstGeom prst="rect">
            <a:avLst/>
          </a:prstGeom>
        </p:spPr>
        <p:txBody>
          <a:bodyPr vert="horz" lIns="93175" tIns="46587" rIns="93175" bIns="4658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8"/>
            <a:ext cx="3037840" cy="466434"/>
          </a:xfrm>
          <a:prstGeom prst="rect">
            <a:avLst/>
          </a:prstGeom>
        </p:spPr>
        <p:txBody>
          <a:bodyPr vert="horz" lIns="93175" tIns="46587" rIns="93175" bIns="46587" rtlCol="0" anchor="b"/>
          <a:lstStyle>
            <a:lvl1pPr algn="r">
              <a:defRPr sz="1200"/>
            </a:lvl1pPr>
          </a:lstStyle>
          <a:p>
            <a:fld id="{E98C02C0-98AB-4661-8FF3-2C79CAD8CBF9}" type="slidenum">
              <a:rPr lang="en-US" smtClean="0"/>
              <a:t>‹#›</a:t>
            </a:fld>
            <a:endParaRPr lang="en-US" dirty="0"/>
          </a:p>
        </p:txBody>
      </p:sp>
    </p:spTree>
    <p:extLst>
      <p:ext uri="{BB962C8B-B14F-4D97-AF65-F5344CB8AC3E}">
        <p14:creationId xmlns:p14="http://schemas.microsoft.com/office/powerpoint/2010/main" val="2167684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echcommunity.microsoft.com/t5/analytics-on-azure-blog/understanding-azure-analysis-services-processing-using-log/ba-p/1877985"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echcommunity.microsoft.com/t5/analytics-on-azure-blog/understanding-azure-analysis-services-processing-using-log/ba-p/1877985"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bluegranite.com/blog/migrating-azure-analysis-services-models-to-pbi-premiu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powerbi.microsoft.com/en-us/blog/best-practice-rules-to-improve-your-models-performanc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youtube.com/watch?v=s0j6d3UAw9U"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docs.tabulareditor.com/index.html?tabs=TE3"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10</a:t>
            </a:fld>
            <a:endParaRPr lang="en-US" dirty="0"/>
          </a:p>
        </p:txBody>
      </p:sp>
    </p:spTree>
    <p:extLst>
      <p:ext uri="{BB962C8B-B14F-4D97-AF65-F5344CB8AC3E}">
        <p14:creationId xmlns:p14="http://schemas.microsoft.com/office/powerpoint/2010/main" val="850017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11</a:t>
            </a:fld>
            <a:endParaRPr lang="en-US" dirty="0"/>
          </a:p>
        </p:txBody>
      </p:sp>
    </p:spTree>
    <p:extLst>
      <p:ext uri="{BB962C8B-B14F-4D97-AF65-F5344CB8AC3E}">
        <p14:creationId xmlns:p14="http://schemas.microsoft.com/office/powerpoint/2010/main" val="2989940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12</a:t>
            </a:fld>
            <a:endParaRPr lang="en-US" dirty="0"/>
          </a:p>
        </p:txBody>
      </p:sp>
    </p:spTree>
    <p:extLst>
      <p:ext uri="{BB962C8B-B14F-4D97-AF65-F5344CB8AC3E}">
        <p14:creationId xmlns:p14="http://schemas.microsoft.com/office/powerpoint/2010/main" val="294640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13</a:t>
            </a:fld>
            <a:endParaRPr lang="en-US" dirty="0"/>
          </a:p>
        </p:txBody>
      </p:sp>
    </p:spTree>
    <p:extLst>
      <p:ext uri="{BB962C8B-B14F-4D97-AF65-F5344CB8AC3E}">
        <p14:creationId xmlns:p14="http://schemas.microsoft.com/office/powerpoint/2010/main" val="1286431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14</a:t>
            </a:fld>
            <a:endParaRPr lang="en-US" dirty="0"/>
          </a:p>
        </p:txBody>
      </p:sp>
    </p:spTree>
    <p:extLst>
      <p:ext uri="{BB962C8B-B14F-4D97-AF65-F5344CB8AC3E}">
        <p14:creationId xmlns:p14="http://schemas.microsoft.com/office/powerpoint/2010/main" val="515424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15</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16</a:t>
            </a:fld>
            <a:endParaRPr lang="en-US" dirty="0"/>
          </a:p>
        </p:txBody>
      </p:sp>
    </p:spTree>
    <p:extLst>
      <p:ext uri="{BB962C8B-B14F-4D97-AF65-F5344CB8AC3E}">
        <p14:creationId xmlns:p14="http://schemas.microsoft.com/office/powerpoint/2010/main" val="402977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17</a:t>
            </a:fld>
            <a:endParaRPr lang="en-US" dirty="0"/>
          </a:p>
        </p:txBody>
      </p:sp>
    </p:spTree>
    <p:extLst>
      <p:ext uri="{BB962C8B-B14F-4D97-AF65-F5344CB8AC3E}">
        <p14:creationId xmlns:p14="http://schemas.microsoft.com/office/powerpoint/2010/main" val="515424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18</a:t>
            </a:fld>
            <a:endParaRPr lang="en-US" dirty="0"/>
          </a:p>
        </p:txBody>
      </p:sp>
    </p:spTree>
    <p:extLst>
      <p:ext uri="{BB962C8B-B14F-4D97-AF65-F5344CB8AC3E}">
        <p14:creationId xmlns:p14="http://schemas.microsoft.com/office/powerpoint/2010/main" val="3135539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19</a:t>
            </a:fld>
            <a:endParaRPr lang="en-US" dirty="0"/>
          </a:p>
        </p:txBody>
      </p:sp>
    </p:spTree>
    <p:extLst>
      <p:ext uri="{BB962C8B-B14F-4D97-AF65-F5344CB8AC3E}">
        <p14:creationId xmlns:p14="http://schemas.microsoft.com/office/powerpoint/2010/main" val="219568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a:t>
            </a:fld>
            <a:endParaRPr lang="en-US" dirty="0"/>
          </a:p>
        </p:txBody>
      </p:sp>
    </p:spTree>
    <p:extLst>
      <p:ext uri="{BB962C8B-B14F-4D97-AF65-F5344CB8AC3E}">
        <p14:creationId xmlns:p14="http://schemas.microsoft.com/office/powerpoint/2010/main" val="502145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20</a:t>
            </a:fld>
            <a:endParaRPr lang="en-US" dirty="0"/>
          </a:p>
        </p:txBody>
      </p:sp>
    </p:spTree>
    <p:extLst>
      <p:ext uri="{BB962C8B-B14F-4D97-AF65-F5344CB8AC3E}">
        <p14:creationId xmlns:p14="http://schemas.microsoft.com/office/powerpoint/2010/main" val="2195686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21</a:t>
            </a:fld>
            <a:endParaRPr lang="en-US" dirty="0"/>
          </a:p>
        </p:txBody>
      </p:sp>
    </p:spTree>
    <p:extLst>
      <p:ext uri="{BB962C8B-B14F-4D97-AF65-F5344CB8AC3E}">
        <p14:creationId xmlns:p14="http://schemas.microsoft.com/office/powerpoint/2010/main" val="619764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22</a:t>
            </a:fld>
            <a:endParaRPr lang="en-US" dirty="0"/>
          </a:p>
        </p:txBody>
      </p:sp>
    </p:spTree>
    <p:extLst>
      <p:ext uri="{BB962C8B-B14F-4D97-AF65-F5344CB8AC3E}">
        <p14:creationId xmlns:p14="http://schemas.microsoft.com/office/powerpoint/2010/main" val="1564551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https://docs.microsoft.com/en-us/power-bi/report-builder-url-parameters</a:t>
            </a:r>
          </a:p>
          <a:p>
            <a:endParaRPr lang="en-US" dirty="0"/>
          </a:p>
          <a:p>
            <a:r>
              <a:rPr lang="en-US" dirty="0"/>
              <a:t>https://powerbi.microsoft.com/en-us/blog/power-bi-open-platform-connectivity-with-xmla-endpoints-public-preview/</a:t>
            </a:r>
          </a:p>
          <a:p>
            <a:r>
              <a:rPr lang="en-US" dirty="0"/>
              <a:t>	</a:t>
            </a:r>
          </a:p>
          <a:p>
            <a:endParaRPr lang="en-US" dirty="0"/>
          </a:p>
          <a:p>
            <a:r>
              <a:rPr lang="en-US" dirty="0"/>
              <a:t>https://app.powerbi.com/groups/ab897796-4f8a-46bc-a309-28ac5c1aaa46/rdlreports/eee87ade-24a2-430c-8941-b12c8baf46ab?rp:ReportID=3a8a4fc4-0a29-481e-8108-7ecbe1648b53&amp;rp:TimeStart=12/01/2014</a:t>
            </a:r>
          </a:p>
          <a:p>
            <a:endParaRPr lang="en-US" dirty="0"/>
          </a:p>
          <a:p>
            <a:r>
              <a:rPr lang="en-US" dirty="0"/>
              <a:t>https://app.powerbi.com/rdlEmbed?reportId=eee87ade-24a2-430c-8941-b12c8baf46ab&amp;autoAuth=true&amp;rp:ReportID=3a8a4fc4-0a29-481e-8108-7ecbe1648b53&amp;rp:TimeStart=12/01/2014</a:t>
            </a:r>
          </a:p>
        </p:txBody>
      </p:sp>
      <p:sp>
        <p:nvSpPr>
          <p:cNvPr id="4" name="Slide Number Placeholder 3"/>
          <p:cNvSpPr>
            <a:spLocks noGrp="1"/>
          </p:cNvSpPr>
          <p:nvPr>
            <p:ph type="sldNum" sz="quarter" idx="5"/>
          </p:nvPr>
        </p:nvSpPr>
        <p:spPr/>
        <p:txBody>
          <a:bodyPr/>
          <a:lstStyle/>
          <a:p>
            <a:fld id="{E98C02C0-98AB-4661-8FF3-2C79CAD8CBF9}" type="slidenum">
              <a:rPr lang="en-US" smtClean="0"/>
              <a:t>24</a:t>
            </a:fld>
            <a:endParaRPr lang="en-US" dirty="0"/>
          </a:p>
        </p:txBody>
      </p:sp>
    </p:spTree>
    <p:extLst>
      <p:ext uri="{BB962C8B-B14F-4D97-AF65-F5344CB8AC3E}">
        <p14:creationId xmlns:p14="http://schemas.microsoft.com/office/powerpoint/2010/main" val="257160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25</a:t>
            </a:fld>
            <a:endParaRPr lang="en-US" dirty="0"/>
          </a:p>
        </p:txBody>
      </p:sp>
    </p:spTree>
    <p:extLst>
      <p:ext uri="{BB962C8B-B14F-4D97-AF65-F5344CB8AC3E}">
        <p14:creationId xmlns:p14="http://schemas.microsoft.com/office/powerpoint/2010/main" val="3205824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26</a:t>
            </a:fld>
            <a:endParaRPr lang="en-US" dirty="0"/>
          </a:p>
        </p:txBody>
      </p:sp>
    </p:spTree>
    <p:extLst>
      <p:ext uri="{BB962C8B-B14F-4D97-AF65-F5344CB8AC3E}">
        <p14:creationId xmlns:p14="http://schemas.microsoft.com/office/powerpoint/2010/main" val="1089108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27</a:t>
            </a:fld>
            <a:endParaRPr lang="en-US" dirty="0"/>
          </a:p>
        </p:txBody>
      </p:sp>
    </p:spTree>
    <p:extLst>
      <p:ext uri="{BB962C8B-B14F-4D97-AF65-F5344CB8AC3E}">
        <p14:creationId xmlns:p14="http://schemas.microsoft.com/office/powerpoint/2010/main" val="1563844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Understanding Azure Analysis Services Processing using Log Analytics - Microsoft Tech Community</a:t>
            </a:r>
            <a:r>
              <a:rPr lang="en-US" dirty="0"/>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28</a:t>
            </a:fld>
            <a:endParaRPr lang="en-US" dirty="0"/>
          </a:p>
        </p:txBody>
      </p:sp>
    </p:spTree>
    <p:extLst>
      <p:ext uri="{BB962C8B-B14F-4D97-AF65-F5344CB8AC3E}">
        <p14:creationId xmlns:p14="http://schemas.microsoft.com/office/powerpoint/2010/main" val="142526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PowerBIDatasetsWorkspace</a:t>
            </a:r>
            <a:endParaRPr lang="en-US" dirty="0">
              <a:hlinkClick r:id="rId3"/>
            </a:endParaRPr>
          </a:p>
          <a:p>
            <a:r>
              <a:rPr lang="en-US" dirty="0">
                <a:hlinkClick r:id="rId3"/>
              </a:rPr>
              <a:t>| where </a:t>
            </a:r>
            <a:r>
              <a:rPr lang="en-US" dirty="0" err="1">
                <a:hlinkClick r:id="rId3"/>
              </a:rPr>
              <a:t>OperationName</a:t>
            </a:r>
            <a:r>
              <a:rPr lang="en-US" dirty="0">
                <a:hlinkClick r:id="rId3"/>
              </a:rPr>
              <a:t> == "</a:t>
            </a:r>
            <a:r>
              <a:rPr lang="en-US" dirty="0" err="1">
                <a:hlinkClick r:id="rId3"/>
              </a:rPr>
              <a:t>QueryEnd</a:t>
            </a:r>
            <a:r>
              <a:rPr lang="en-US" dirty="0">
                <a:hlinkClick r:id="rId3"/>
              </a:rPr>
              <a:t>"</a:t>
            </a:r>
          </a:p>
          <a:p>
            <a:r>
              <a:rPr lang="en-US" dirty="0">
                <a:hlinkClick r:id="rId3"/>
              </a:rPr>
              <a:t>| limit 10</a:t>
            </a:r>
          </a:p>
          <a:p>
            <a:endParaRPr lang="en-US" dirty="0">
              <a:hlinkClick r:id="rId3"/>
            </a:endParaRPr>
          </a:p>
          <a:p>
            <a:r>
              <a:rPr lang="en-US" dirty="0" err="1">
                <a:hlinkClick r:id="rId3"/>
              </a:rPr>
              <a:t>PowerBIDatasetsWorkspace</a:t>
            </a:r>
            <a:endParaRPr lang="en-US" dirty="0">
              <a:hlinkClick r:id="rId3"/>
            </a:endParaRPr>
          </a:p>
          <a:p>
            <a:r>
              <a:rPr lang="en-US" dirty="0">
                <a:hlinkClick r:id="rId3"/>
              </a:rPr>
              <a:t>| where </a:t>
            </a:r>
            <a:r>
              <a:rPr lang="en-US" dirty="0" err="1">
                <a:hlinkClick r:id="rId3"/>
              </a:rPr>
              <a:t>TimeGenerated</a:t>
            </a:r>
            <a:r>
              <a:rPr lang="en-US" dirty="0">
                <a:hlinkClick r:id="rId3"/>
              </a:rPr>
              <a:t> &gt; ago(7d)</a:t>
            </a:r>
          </a:p>
          <a:p>
            <a:r>
              <a:rPr lang="en-US" dirty="0">
                <a:hlinkClick r:id="rId3"/>
              </a:rPr>
              <a:t>| where </a:t>
            </a:r>
            <a:r>
              <a:rPr lang="en-US" dirty="0" err="1">
                <a:hlinkClick r:id="rId3"/>
              </a:rPr>
              <a:t>OperationName</a:t>
            </a:r>
            <a:r>
              <a:rPr lang="en-US" dirty="0">
                <a:hlinkClick r:id="rId3"/>
              </a:rPr>
              <a:t> == "</a:t>
            </a:r>
            <a:r>
              <a:rPr lang="en-US" dirty="0" err="1">
                <a:hlinkClick r:id="rId3"/>
              </a:rPr>
              <a:t>QueryEnd</a:t>
            </a:r>
            <a:r>
              <a:rPr lang="en-US" dirty="0">
                <a:hlinkClick r:id="rId3"/>
              </a:rPr>
              <a:t>"</a:t>
            </a:r>
          </a:p>
          <a:p>
            <a:r>
              <a:rPr lang="en-US" dirty="0">
                <a:hlinkClick r:id="rId3"/>
              </a:rPr>
              <a:t>| summarize count() by bin(</a:t>
            </a:r>
            <a:r>
              <a:rPr lang="en-US" dirty="0" err="1">
                <a:hlinkClick r:id="rId3"/>
              </a:rPr>
              <a:t>TimeGenerated</a:t>
            </a:r>
            <a:r>
              <a:rPr lang="en-US" dirty="0">
                <a:hlinkClick r:id="rId3"/>
              </a:rPr>
              <a:t>, 1h)</a:t>
            </a:r>
          </a:p>
          <a:p>
            <a:endParaRPr lang="en-US" dirty="0">
              <a:hlinkClick r:id="rId3"/>
            </a:endParaRPr>
          </a:p>
          <a:p>
            <a:r>
              <a:rPr lang="en-US" dirty="0">
                <a:hlinkClick r:id="rId3"/>
              </a:rPr>
              <a:t>Understanding Azure Analysis Services Processing using Log Analytics - Microsoft Tech Community</a:t>
            </a:r>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29</a:t>
            </a:fld>
            <a:endParaRPr lang="en-US" dirty="0"/>
          </a:p>
        </p:txBody>
      </p:sp>
    </p:spTree>
    <p:extLst>
      <p:ext uri="{BB962C8B-B14F-4D97-AF65-F5344CB8AC3E}">
        <p14:creationId xmlns:p14="http://schemas.microsoft.com/office/powerpoint/2010/main" val="2072132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06EC30-CD22-47BF-BC7E-2746DBF92233}" type="slidenum">
              <a:rPr lang="en-US" smtClean="0"/>
              <a:t>30</a:t>
            </a:fld>
            <a:endParaRPr lang="en-US"/>
          </a:p>
        </p:txBody>
      </p:sp>
    </p:spTree>
    <p:extLst>
      <p:ext uri="{BB962C8B-B14F-4D97-AF65-F5344CB8AC3E}">
        <p14:creationId xmlns:p14="http://schemas.microsoft.com/office/powerpoint/2010/main" val="4143858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a:t>
            </a:fld>
            <a:endParaRPr lang="en-US" dirty="0"/>
          </a:p>
        </p:txBody>
      </p:sp>
    </p:spTree>
    <p:extLst>
      <p:ext uri="{BB962C8B-B14F-4D97-AF65-F5344CB8AC3E}">
        <p14:creationId xmlns:p14="http://schemas.microsoft.com/office/powerpoint/2010/main" val="3179610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Migrating Azure Analysis Services Models to PBI Premium (bluegranite.com)</a:t>
            </a:r>
            <a:endParaRPr lang="en-US" dirty="0"/>
          </a:p>
        </p:txBody>
      </p:sp>
      <p:sp>
        <p:nvSpPr>
          <p:cNvPr id="4" name="Slide Number Placeholder 3"/>
          <p:cNvSpPr>
            <a:spLocks noGrp="1"/>
          </p:cNvSpPr>
          <p:nvPr>
            <p:ph type="sldNum" sz="quarter" idx="5"/>
          </p:nvPr>
        </p:nvSpPr>
        <p:spPr/>
        <p:txBody>
          <a:bodyPr/>
          <a:lstStyle/>
          <a:p>
            <a:fld id="{E206EC30-CD22-47BF-BC7E-2746DBF92233}" type="slidenum">
              <a:rPr lang="en-US" smtClean="0"/>
              <a:t>31</a:t>
            </a:fld>
            <a:endParaRPr lang="en-US"/>
          </a:p>
        </p:txBody>
      </p:sp>
    </p:spTree>
    <p:extLst>
      <p:ext uri="{BB962C8B-B14F-4D97-AF65-F5344CB8AC3E}">
        <p14:creationId xmlns:p14="http://schemas.microsoft.com/office/powerpoint/2010/main" val="694041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32</a:t>
            </a:fld>
            <a:endParaRPr lang="en-US" dirty="0"/>
          </a:p>
        </p:txBody>
      </p:sp>
    </p:spTree>
    <p:extLst>
      <p:ext uri="{BB962C8B-B14F-4D97-AF65-F5344CB8AC3E}">
        <p14:creationId xmlns:p14="http://schemas.microsoft.com/office/powerpoint/2010/main" val="1699936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33</a:t>
            </a:fld>
            <a:endParaRPr lang="en-US" dirty="0"/>
          </a:p>
        </p:txBody>
      </p:sp>
    </p:spTree>
    <p:extLst>
      <p:ext uri="{BB962C8B-B14F-4D97-AF65-F5344CB8AC3E}">
        <p14:creationId xmlns:p14="http://schemas.microsoft.com/office/powerpoint/2010/main" val="126301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CryptoTicker_Summary_V2 – starting point….</a:t>
            </a:r>
          </a:p>
          <a:p>
            <a:r>
              <a:rPr lang="en-US" dirty="0"/>
              <a:t>CryptoTicker_Summary_V2_Hyb1 – this is the Hybrid Table with traditional setup (through PBI Desktop)</a:t>
            </a:r>
          </a:p>
          <a:p>
            <a:r>
              <a:rPr lang="en-US" dirty="0"/>
              <a:t>CryptoTicker_Summary_V2_Hyb2_Temp – this is what I added a DirectQuery partition to via XMLA</a:t>
            </a:r>
          </a:p>
        </p:txBody>
      </p:sp>
      <p:sp>
        <p:nvSpPr>
          <p:cNvPr id="4" name="Slide Number Placeholder 3"/>
          <p:cNvSpPr>
            <a:spLocks noGrp="1"/>
          </p:cNvSpPr>
          <p:nvPr>
            <p:ph type="sldNum" sz="quarter" idx="5"/>
          </p:nvPr>
        </p:nvSpPr>
        <p:spPr/>
        <p:txBody>
          <a:bodyPr/>
          <a:lstStyle/>
          <a:p>
            <a:fld id="{E98C02C0-98AB-4661-8FF3-2C79CAD8CBF9}" type="slidenum">
              <a:rPr lang="en-US" smtClean="0"/>
              <a:t>34</a:t>
            </a:fld>
            <a:endParaRPr lang="en-US" dirty="0"/>
          </a:p>
        </p:txBody>
      </p:sp>
    </p:spTree>
    <p:extLst>
      <p:ext uri="{BB962C8B-B14F-4D97-AF65-F5344CB8AC3E}">
        <p14:creationId xmlns:p14="http://schemas.microsoft.com/office/powerpoint/2010/main" val="1666796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35</a:t>
            </a:fld>
            <a:endParaRPr lang="en-US" dirty="0"/>
          </a:p>
        </p:txBody>
      </p:sp>
    </p:spTree>
    <p:extLst>
      <p:ext uri="{BB962C8B-B14F-4D97-AF65-F5344CB8AC3E}">
        <p14:creationId xmlns:p14="http://schemas.microsoft.com/office/powerpoint/2010/main" val="2429773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36</a:t>
            </a:fld>
            <a:endParaRPr lang="en-US" dirty="0"/>
          </a:p>
        </p:txBody>
      </p:sp>
    </p:spTree>
    <p:extLst>
      <p:ext uri="{BB962C8B-B14F-4D97-AF65-F5344CB8AC3E}">
        <p14:creationId xmlns:p14="http://schemas.microsoft.com/office/powerpoint/2010/main" val="730106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37</a:t>
            </a:fld>
            <a:endParaRPr lang="en-US" dirty="0"/>
          </a:p>
        </p:txBody>
      </p:sp>
    </p:spTree>
    <p:extLst>
      <p:ext uri="{BB962C8B-B14F-4D97-AF65-F5344CB8AC3E}">
        <p14:creationId xmlns:p14="http://schemas.microsoft.com/office/powerpoint/2010/main" val="3627970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38</a:t>
            </a:fld>
            <a:endParaRPr lang="en-US" dirty="0"/>
          </a:p>
        </p:txBody>
      </p:sp>
    </p:spTree>
    <p:extLst>
      <p:ext uri="{BB962C8B-B14F-4D97-AF65-F5344CB8AC3E}">
        <p14:creationId xmlns:p14="http://schemas.microsoft.com/office/powerpoint/2010/main" val="3135539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Connect to Source - https://prod7.semi.org/en/sites/semi.org/files/data17/docs/Historical_NA_eq_data2.xls</a:t>
            </a:r>
          </a:p>
          <a:p>
            <a:pPr marL="171450" indent="-171450">
              <a:buFont typeface="Arial" panose="020B0604020202020204" pitchFamily="34" charset="0"/>
              <a:buChar char="•"/>
            </a:pPr>
            <a:r>
              <a:rPr lang="en-US" dirty="0"/>
              <a:t>Rename Query (Take a Lap around the UI – Ribbon, Data Source Settings – New Source, etc.</a:t>
            </a:r>
          </a:p>
          <a:p>
            <a:pPr marL="171450" indent="-171450">
              <a:buFont typeface="Arial" panose="020B0604020202020204" pitchFamily="34" charset="0"/>
              <a:buChar char="•"/>
            </a:pPr>
            <a:r>
              <a:rPr lang="en-US" dirty="0"/>
              <a:t>Different Ways to get rid of Header/Footers</a:t>
            </a:r>
          </a:p>
          <a:p>
            <a:pPr marL="628650" lvl="1" indent="-171450">
              <a:buFont typeface="Arial" panose="020B0604020202020204" pitchFamily="34" charset="0"/>
              <a:buChar char="•"/>
            </a:pPr>
            <a:r>
              <a:rPr lang="en-US" dirty="0"/>
              <a:t>Do bad way, Remove Columns, promote to Headers</a:t>
            </a:r>
          </a:p>
          <a:p>
            <a:pPr marL="628650" lvl="1" indent="-171450">
              <a:buFont typeface="Arial" panose="020B0604020202020204" pitchFamily="34" charset="0"/>
              <a:buChar char="•"/>
            </a:pPr>
            <a:r>
              <a:rPr lang="en-US" dirty="0"/>
              <a:t>Manual Header Column Rename</a:t>
            </a:r>
          </a:p>
          <a:p>
            <a:pPr marL="628650" lvl="1" indent="-171450">
              <a:buFont typeface="Arial" panose="020B0604020202020204" pitchFamily="34" charset="0"/>
              <a:buChar char="•"/>
            </a:pPr>
            <a:r>
              <a:rPr lang="en-US" dirty="0"/>
              <a:t>Data Types – Change…  And then Talk About Date….</a:t>
            </a:r>
          </a:p>
          <a:p>
            <a:pPr marL="1085850" lvl="2" indent="-171450">
              <a:buFont typeface="Arial" panose="020B0604020202020204" pitchFamily="34" charset="0"/>
              <a:buChar char="•"/>
            </a:pPr>
            <a:r>
              <a:rPr lang="en-US" dirty="0" err="1"/>
              <a:t>Date.EndOfMonth</a:t>
            </a:r>
            <a:r>
              <a:rPr lang="en-US" dirty="0"/>
              <a:t>( </a:t>
            </a:r>
            <a:r>
              <a:rPr lang="en-US" dirty="0" err="1"/>
              <a:t>Date.From</a:t>
            </a:r>
            <a:r>
              <a:rPr lang="en-US" dirty="0"/>
              <a:t>(</a:t>
            </a:r>
            <a:r>
              <a:rPr lang="en-US" dirty="0" err="1"/>
              <a:t>Text.Start</a:t>
            </a:r>
            <a:r>
              <a:rPr lang="en-US" dirty="0"/>
              <a:t>( [Date], 3) &amp; "-01-" &amp; </a:t>
            </a:r>
            <a:r>
              <a:rPr lang="en-US" dirty="0" err="1"/>
              <a:t>Text.Range</a:t>
            </a:r>
            <a:r>
              <a:rPr lang="en-US" dirty="0"/>
              <a:t>([Date], 4) ) )</a:t>
            </a:r>
          </a:p>
          <a:p>
            <a:pPr marL="628650" lvl="1" indent="-171450">
              <a:buFont typeface="Arial" panose="020B0604020202020204" pitchFamily="34" charset="0"/>
              <a:buChar char="•"/>
            </a:pPr>
            <a:r>
              <a:rPr lang="en-US" dirty="0"/>
              <a:t>Move the Columns – Close and Load</a:t>
            </a:r>
          </a:p>
          <a:p>
            <a:pPr marL="628650" lvl="1" indent="-171450">
              <a:buFont typeface="Arial" panose="020B0604020202020204" pitchFamily="34" charset="0"/>
              <a:buChar char="•"/>
            </a:pPr>
            <a:r>
              <a:rPr lang="en-US" dirty="0"/>
              <a:t>Talk about Errors, fix….</a:t>
            </a:r>
          </a:p>
          <a:p>
            <a:pPr marL="171450" lvl="0" indent="-171450">
              <a:buFont typeface="Arial" panose="020B0604020202020204" pitchFamily="34" charset="0"/>
              <a:buChar char="•"/>
            </a:pPr>
            <a:r>
              <a:rPr lang="en-US" dirty="0"/>
              <a:t>Show in Power BI (Copy Paste the Script)</a:t>
            </a:r>
          </a:p>
        </p:txBody>
      </p:sp>
      <p:sp>
        <p:nvSpPr>
          <p:cNvPr id="4" name="Slide Number Placeholder 3"/>
          <p:cNvSpPr>
            <a:spLocks noGrp="1"/>
          </p:cNvSpPr>
          <p:nvPr>
            <p:ph type="sldNum" sz="quarter" idx="10"/>
          </p:nvPr>
        </p:nvSpPr>
        <p:spPr/>
        <p:txBody>
          <a:bodyPr/>
          <a:lstStyle/>
          <a:p>
            <a:fld id="{E98C02C0-98AB-4661-8FF3-2C79CAD8CBF9}" type="slidenum">
              <a:rPr lang="en-US" smtClean="0"/>
              <a:t>39</a:t>
            </a:fld>
            <a:endParaRPr lang="en-US" dirty="0"/>
          </a:p>
        </p:txBody>
      </p:sp>
    </p:spTree>
    <p:extLst>
      <p:ext uri="{BB962C8B-B14F-4D97-AF65-F5344CB8AC3E}">
        <p14:creationId xmlns:p14="http://schemas.microsoft.com/office/powerpoint/2010/main" val="1564551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40</a:t>
            </a:fld>
            <a:endParaRPr lang="en-US" dirty="0"/>
          </a:p>
        </p:txBody>
      </p:sp>
    </p:spTree>
    <p:extLst>
      <p:ext uri="{BB962C8B-B14F-4D97-AF65-F5344CB8AC3E}">
        <p14:creationId xmlns:p14="http://schemas.microsoft.com/office/powerpoint/2010/main" val="313553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a:t>
            </a:fld>
            <a:endParaRPr lang="en-US" dirty="0"/>
          </a:p>
        </p:txBody>
      </p:sp>
    </p:spTree>
    <p:extLst>
      <p:ext uri="{BB962C8B-B14F-4D97-AF65-F5344CB8AC3E}">
        <p14:creationId xmlns:p14="http://schemas.microsoft.com/office/powerpoint/2010/main" val="1026817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41</a:t>
            </a:fld>
            <a:endParaRPr lang="en-US" dirty="0"/>
          </a:p>
        </p:txBody>
      </p:sp>
    </p:spTree>
    <p:extLst>
      <p:ext uri="{BB962C8B-B14F-4D97-AF65-F5344CB8AC3E}">
        <p14:creationId xmlns:p14="http://schemas.microsoft.com/office/powerpoint/2010/main" val="3909229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42</a:t>
            </a:fld>
            <a:endParaRPr lang="en-US" dirty="0"/>
          </a:p>
        </p:txBody>
      </p:sp>
    </p:spTree>
    <p:extLst>
      <p:ext uri="{BB962C8B-B14F-4D97-AF65-F5344CB8AC3E}">
        <p14:creationId xmlns:p14="http://schemas.microsoft.com/office/powerpoint/2010/main" val="576443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43</a:t>
            </a:fld>
            <a:endParaRPr lang="en-US" dirty="0"/>
          </a:p>
        </p:txBody>
      </p:sp>
    </p:spTree>
    <p:extLst>
      <p:ext uri="{BB962C8B-B14F-4D97-AF65-F5344CB8AC3E}">
        <p14:creationId xmlns:p14="http://schemas.microsoft.com/office/powerpoint/2010/main" val="3897850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Best practice rules to improve your model&amp;#8217;s performance | Microsoft Power BI Blog | Microsoft Power BI</a:t>
            </a:r>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44</a:t>
            </a:fld>
            <a:endParaRPr lang="en-US" dirty="0"/>
          </a:p>
        </p:txBody>
      </p:sp>
    </p:spTree>
    <p:extLst>
      <p:ext uri="{BB962C8B-B14F-4D97-AF65-F5344CB8AC3E}">
        <p14:creationId xmlns:p14="http://schemas.microsoft.com/office/powerpoint/2010/main" val="2201114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over of Gigabyte per minute</a:t>
            </a:r>
          </a:p>
          <a:p>
            <a:r>
              <a:rPr lang="en-US" dirty="0">
                <a:hlinkClick r:id="rId3"/>
              </a:rPr>
              <a:t>Deploy Power BI dataset schema changes WITHOUT refreshing! – YouTube</a:t>
            </a:r>
            <a:endParaRPr lang="en-US" dirty="0"/>
          </a:p>
          <a:p>
            <a:endParaRPr lang="en-US" dirty="0"/>
          </a:p>
          <a:p>
            <a:r>
              <a:rPr lang="pt-BR" dirty="0">
                <a:hlinkClick r:id="rId4"/>
              </a:rPr>
              <a:t>Tabular Editor | Tabular Editor Documentation</a:t>
            </a:r>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45</a:t>
            </a:fld>
            <a:endParaRPr lang="en-US" dirty="0"/>
          </a:p>
        </p:txBody>
      </p:sp>
    </p:spTree>
    <p:extLst>
      <p:ext uri="{BB962C8B-B14F-4D97-AF65-F5344CB8AC3E}">
        <p14:creationId xmlns:p14="http://schemas.microsoft.com/office/powerpoint/2010/main" val="3979451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46</a:t>
            </a:fld>
            <a:endParaRPr lang="en-US" dirty="0"/>
          </a:p>
        </p:txBody>
      </p:sp>
    </p:spTree>
    <p:extLst>
      <p:ext uri="{BB962C8B-B14F-4D97-AF65-F5344CB8AC3E}">
        <p14:creationId xmlns:p14="http://schemas.microsoft.com/office/powerpoint/2010/main" val="1700972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a:latin typeface="Segoe UI" panose="020B0502040204020203" pitchFamily="34" charset="0"/>
                <a:cs typeface="Segoe UI" panose="020B0502040204020203" pitchFamily="34" charset="0"/>
              </a:rPr>
              <a:t>Key Points</a:t>
            </a:r>
            <a:br>
              <a:rPr lang="en-GB" sz="1000" b="1" dirty="0">
                <a:latin typeface="Segoe UI" panose="020B0502040204020203" pitchFamily="34" charset="0"/>
                <a:cs typeface="Segoe UI" panose="020B0502040204020203" pitchFamily="34" charset="0"/>
              </a:rPr>
            </a:br>
            <a:r>
              <a:rPr lang="en-GB" sz="1000" dirty="0">
                <a:latin typeface="Segoe UI" panose="020B0502040204020203" pitchFamily="34" charset="0"/>
                <a:cs typeface="Segoe UI" panose="020B0502040204020203" pitchFamily="34" charset="0"/>
              </a:rPr>
              <a:t>What are the f</a:t>
            </a:r>
            <a:r>
              <a:rPr lang="en-US" sz="1000" dirty="0">
                <a:latin typeface="Segoe UI" panose="020B0502040204020203" pitchFamily="34" charset="0"/>
                <a:cs typeface="Segoe UI" panose="020B0502040204020203" pitchFamily="34" charset="0"/>
              </a:rPr>
              <a:t>our pillars of the service?</a:t>
            </a:r>
            <a:br>
              <a:rPr lang="en-US" sz="1000" dirty="0">
                <a:latin typeface="Segoe UI" panose="020B0502040204020203" pitchFamily="34" charset="0"/>
                <a:cs typeface="Segoe UI" panose="020B0502040204020203" pitchFamily="34" charset="0"/>
              </a:rPr>
            </a:br>
            <a:br>
              <a:rPr lang="en-US" sz="1000" dirty="0">
                <a:latin typeface="Segoe UI" panose="020B0502040204020203" pitchFamily="34" charset="0"/>
                <a:cs typeface="Segoe UI" panose="020B0502040204020203" pitchFamily="34" charset="0"/>
              </a:rPr>
            </a:br>
            <a:r>
              <a:rPr lang="en-US" sz="1000" b="1" dirty="0">
                <a:latin typeface="Segoe UI" panose="020B0502040204020203" pitchFamily="34" charset="0"/>
                <a:cs typeface="Segoe UI" panose="020B0502040204020203" pitchFamily="34" charset="0"/>
              </a:rPr>
              <a:t>Supporting Points</a:t>
            </a:r>
            <a:endParaRPr lang="en-US" sz="1000" dirty="0">
              <a:latin typeface="Segoe UI" panose="020B0502040204020203" pitchFamily="34" charset="0"/>
              <a:cs typeface="Segoe UI" panose="020B0502040204020203" pitchFamily="34" charset="0"/>
            </a:endParaRPr>
          </a:p>
          <a:p>
            <a:pPr marL="230743" indent="-230743">
              <a:buFont typeface="+mj-lt"/>
              <a:buAutoNum type="arabicPeriod"/>
            </a:pPr>
            <a:r>
              <a:rPr lang="en-US" sz="1000" dirty="0">
                <a:latin typeface="Segoe UI" panose="020B0502040204020203" pitchFamily="34" charset="0"/>
                <a:cs typeface="Segoe UI" panose="020B0502040204020203" pitchFamily="34" charset="0"/>
              </a:rPr>
              <a:t>Elastic</a:t>
            </a:r>
            <a:r>
              <a:rPr lang="en-US" sz="1000" baseline="0" dirty="0">
                <a:latin typeface="Segoe UI" panose="020B0502040204020203" pitchFamily="34" charset="0"/>
                <a:cs typeface="Segoe UI" panose="020B0502040204020203" pitchFamily="34" charset="0"/>
              </a:rPr>
              <a:t> scale and performance</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Separating compute and storage forces a focus on compute as a premium and storage as a commodity.</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Separating compute enables near-instant movement from one compute size to another, with little to no impact on customers.</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Storage can scale to PB+ easily, with proven Azure storage as the backing system</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Separate compute allows for cloud scenarios such as service pausing with minimal cost (storage only at commodity rates). This fulfills the premise of the cloud as a source of massive compute infrastructure. Premium possibilities include add-on SLA for restarts ($$$) and AI-based scaling for workloads based on historical usage data (e.g., learned system scalability and pausing based on optimal configurations such as need for data, past usage, expected usage—like a pause for weekends). </a:t>
            </a:r>
          </a:p>
          <a:p>
            <a:pPr marL="230743" indent="-230743">
              <a:buFont typeface="+mj-lt"/>
              <a:buAutoNum type="arabicPeriod"/>
            </a:pPr>
            <a:r>
              <a:rPr lang="en-US" sz="1000" baseline="0" dirty="0">
                <a:latin typeface="Segoe UI" panose="020B0502040204020203" pitchFamily="34" charset="0"/>
                <a:cs typeface="Segoe UI" panose="020B0502040204020203" pitchFamily="34" charset="0"/>
              </a:rPr>
              <a:t>Market-leading price/performance</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Moving the conversation away from nodes and disks to storage and compute as a way to provide insight. Customers don’t care that a DW has x spindles and x cores—they really just want insights into their data. Amazon targets disks and storage without a way for the customer to see how fast they can get an answer from their data.</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SQL DW will target Amazon Redshift as a price competitor and will provide on par or better performance for a matched price. </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As a key differentiator, Amazon requires that you decide what system you’d like up front (dense compute or dense storage). Separating the two means that as a customer, I can decide how much data vs. compute to use and adjust over time and then simply be billed for what I use. This differentiates the service as Amazon requires you to “buy/reserve” nodes and storage whether you use the capacity or not. One is a cost calculation (optimizing for usage of data center resources) and the other is customer centric—focusing on what the customer gets and pays for the service with the same or better performance.</a:t>
            </a:r>
          </a:p>
          <a:p>
            <a:pPr marL="230743" indent="-230743">
              <a:buFont typeface="+mj-lt"/>
              <a:buAutoNum type="arabicPeriod"/>
            </a:pPr>
            <a:r>
              <a:rPr lang="en-US" sz="1000" baseline="0" dirty="0">
                <a:latin typeface="Segoe UI" panose="020B0502040204020203" pitchFamily="34" charset="0"/>
                <a:cs typeface="Segoe UI" panose="020B0502040204020203" pitchFamily="34" charset="0"/>
              </a:rPr>
              <a:t>True SQL Server experience</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SQL Server 2014-based MPP architecture with a control node and </a:t>
            </a:r>
            <a:r>
              <a:rPr lang="en-US" sz="1000" i="1" baseline="0" dirty="0">
                <a:latin typeface="Segoe UI" panose="020B0502040204020203" pitchFamily="34" charset="0"/>
                <a:cs typeface="Segoe UI" panose="020B0502040204020203" pitchFamily="34" charset="0"/>
              </a:rPr>
              <a:t>n</a:t>
            </a:r>
            <a:r>
              <a:rPr lang="en-US" sz="1000" i="0" baseline="0" dirty="0">
                <a:latin typeface="Segoe UI" panose="020B0502040204020203" pitchFamily="34" charset="0"/>
                <a:cs typeface="Segoe UI" panose="020B0502040204020203" pitchFamily="34" charset="0"/>
              </a:rPr>
              <a:t> compute nodes that has been proven via four</a:t>
            </a:r>
            <a:r>
              <a:rPr lang="en-US" sz="1000" i="0" dirty="0">
                <a:latin typeface="Segoe UI" panose="020B0502040204020203" pitchFamily="34" charset="0"/>
                <a:cs typeface="Segoe UI" panose="020B0502040204020203" pitchFamily="34" charset="0"/>
              </a:rPr>
              <a:t> or more </a:t>
            </a:r>
            <a:r>
              <a:rPr lang="en-US" sz="1000" i="0" baseline="0" dirty="0">
                <a:latin typeface="Segoe UI" panose="020B0502040204020203" pitchFamily="34" charset="0"/>
                <a:cs typeface="Segoe UI" panose="020B0502040204020203" pitchFamily="34" charset="0"/>
              </a:rPr>
              <a:t>years in the appliance market serving regional customers (Dixons, DenizBank, Helmerich &amp; Payne), to mid-sized companies (T-Mobile, Progressive, Tangerine/ING, LG), to Forbes 100 corporations (Walmart, Johnson &amp; Johnson, Comcast, MetLife).</a:t>
            </a:r>
          </a:p>
          <a:p>
            <a:pPr marL="403225" lvl="1" indent="-174625">
              <a:buFont typeface="+mj-lt"/>
              <a:buAutoNum type="alphaLcPeriod"/>
            </a:pPr>
            <a:r>
              <a:rPr lang="en-US" sz="1000" i="0" baseline="0" dirty="0">
                <a:latin typeface="Segoe UI" panose="020B0502040204020203" pitchFamily="34" charset="0"/>
                <a:cs typeface="Segoe UI" panose="020B0502040204020203" pitchFamily="34" charset="0"/>
              </a:rPr>
              <a:t>TSQL language surface to simplify workload migrations from SQL Server SMP and SQL DB customers to the service minimizing conversion costs,</a:t>
            </a:r>
            <a:r>
              <a:rPr lang="en-US" sz="1000" i="0" dirty="0">
                <a:latin typeface="Segoe UI" panose="020B0502040204020203" pitchFamily="34" charset="0"/>
                <a:cs typeface="Segoe UI" panose="020B0502040204020203" pitchFamily="34" charset="0"/>
              </a:rPr>
              <a:t> which</a:t>
            </a:r>
            <a:r>
              <a:rPr lang="en-US" sz="1000" i="0" baseline="0" dirty="0">
                <a:latin typeface="Segoe UI" panose="020B0502040204020203" pitchFamily="34" charset="0"/>
                <a:cs typeface="Segoe UI" panose="020B0502040204020203" pitchFamily="34" charset="0"/>
              </a:rPr>
              <a:t> means a large addressable market (SQL SMP data warehouse is estimated at 220k units with multiple workloads per unit).</a:t>
            </a:r>
          </a:p>
          <a:p>
            <a:pPr marL="403225" lvl="1" indent="-174625">
              <a:buFont typeface="+mj-lt"/>
              <a:buAutoNum type="alphaLcPeriod"/>
            </a:pPr>
            <a:r>
              <a:rPr lang="en-US" sz="1000" i="0" baseline="0" dirty="0">
                <a:latin typeface="Segoe UI" panose="020B0502040204020203" pitchFamily="34" charset="0"/>
                <a:cs typeface="Segoe UI" panose="020B0502040204020203" pitchFamily="34" charset="0"/>
              </a:rPr>
              <a:t>Extends the SQL Server brand into the largest DW scenarios without rewrites (premium version of the SMP box and cloud services).</a:t>
            </a:r>
          </a:p>
          <a:p>
            <a:pPr marL="403225" lvl="1" indent="-174625">
              <a:buFont typeface="+mj-lt"/>
              <a:buAutoNum type="alphaLcPeriod"/>
            </a:pPr>
            <a:r>
              <a:rPr lang="en-US" sz="1000" i="0" baseline="0" dirty="0">
                <a:latin typeface="Segoe UI" panose="020B0502040204020203" pitchFamily="34" charset="0"/>
                <a:cs typeface="Segoe UI" panose="020B0502040204020203" pitchFamily="34" charset="0"/>
              </a:rPr>
              <a:t>Launching with a targeted 60 ISV partners (Tableau, Informatica, Revolution Analytics, SAP, MicroStrategy, Attunity, Tibco, and others) covering data loading, BI and reporting, and analytics (including predictive).</a:t>
            </a:r>
            <a:endParaRPr lang="en-US" sz="1000" baseline="0" dirty="0">
              <a:latin typeface="Segoe UI" panose="020B0502040204020203" pitchFamily="34" charset="0"/>
              <a:cs typeface="Segoe UI" panose="020B0502040204020203" pitchFamily="34" charset="0"/>
            </a:endParaRPr>
          </a:p>
          <a:p>
            <a:pPr marL="230743" indent="-230743">
              <a:buFont typeface="+mj-lt"/>
              <a:buAutoNum type="arabicPeriod"/>
            </a:pPr>
            <a:r>
              <a:rPr lang="en-US" sz="1000" baseline="0" dirty="0">
                <a:latin typeface="Segoe UI" panose="020B0502040204020203" pitchFamily="34" charset="0"/>
                <a:cs typeface="Segoe UI" panose="020B0502040204020203" pitchFamily="34" charset="0"/>
              </a:rPr>
              <a:t>Query across all data types and locations</a:t>
            </a:r>
          </a:p>
          <a:p>
            <a:pPr marL="403225" lvl="1" indent="-174625" defTabSz="922972">
              <a:buFont typeface="+mj-lt"/>
              <a:buAutoNum type="alphaLcPeriod"/>
              <a:defRPr/>
            </a:pPr>
            <a:r>
              <a:rPr lang="en-US" sz="1000" baseline="0" dirty="0">
                <a:latin typeface="Segoe UI" panose="020B0502040204020203" pitchFamily="34" charset="0"/>
                <a:cs typeface="Segoe UI" panose="020B0502040204020203" pitchFamily="34" charset="0"/>
              </a:rPr>
              <a:t>The service will integrate with key first-party Azure offerings such as Power BI, Azure Machine Learning, and Azure Data Factory to provide a model for exposing and aggregating data to customers through a full experience (data ingestion, aggregation, analytics and reporting).</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PolyBase as an integration technology enables the surfacing of data from Hadoop (Horton Data Platform 1.x/2.x, Cloudera 4.x/5.x, HDInsight) and Azure storage as a remote table in the service.</a:t>
            </a:r>
          </a:p>
          <a:p>
            <a:pPr marL="571500" lvl="2" indent="-168275">
              <a:buFont typeface="+mj-lt"/>
              <a:buAutoNum type="romanLcPeriod"/>
            </a:pPr>
            <a:r>
              <a:rPr lang="en-US" sz="1000" baseline="0" dirty="0">
                <a:latin typeface="Segoe UI" panose="020B0502040204020203" pitchFamily="34" charset="0"/>
                <a:cs typeface="Segoe UI" panose="020B0502040204020203" pitchFamily="34" charset="0"/>
              </a:rPr>
              <a:t>Using both Map Reduce/YARN query engines as well as internal SQL Server query optimization, PolyBase is able to efficiently determine how and where to query the data (either a push-down query or streaming data back to SQL dw).</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This enables all kinds of hybrid scenarios such as structured (say POS and inventory data) and unstructured data (web logs, social media sentiment analysis) into a single world with the SQL DW service as a hub to all data insights.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4B74826-D799-4ECA-A065-1147448C1A34}"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346570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https://azure.microsoft.com/en-us/services/synapse-analytics/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4B74826-D799-4ECA-A065-1147448C1A34}"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0100451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50</a:t>
            </a:fld>
            <a:endParaRPr lang="en-US" dirty="0"/>
          </a:p>
        </p:txBody>
      </p:sp>
    </p:spTree>
    <p:extLst>
      <p:ext uri="{BB962C8B-B14F-4D97-AF65-F5344CB8AC3E}">
        <p14:creationId xmlns:p14="http://schemas.microsoft.com/office/powerpoint/2010/main" val="3569597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51</a:t>
            </a:fld>
            <a:endParaRPr lang="en-US" dirty="0"/>
          </a:p>
        </p:txBody>
      </p:sp>
    </p:spTree>
    <p:extLst>
      <p:ext uri="{BB962C8B-B14F-4D97-AF65-F5344CB8AC3E}">
        <p14:creationId xmlns:p14="http://schemas.microsoft.com/office/powerpoint/2010/main" val="2648619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a:t>
            </a:fld>
            <a:endParaRPr lang="en-US" dirty="0"/>
          </a:p>
        </p:txBody>
      </p:sp>
    </p:spTree>
    <p:extLst>
      <p:ext uri="{BB962C8B-B14F-4D97-AF65-F5344CB8AC3E}">
        <p14:creationId xmlns:p14="http://schemas.microsoft.com/office/powerpoint/2010/main" val="172812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6</a:t>
            </a:fld>
            <a:endParaRPr lang="en-US" dirty="0"/>
          </a:p>
        </p:txBody>
      </p:sp>
    </p:spTree>
    <p:extLst>
      <p:ext uri="{BB962C8B-B14F-4D97-AF65-F5344CB8AC3E}">
        <p14:creationId xmlns:p14="http://schemas.microsoft.com/office/powerpoint/2010/main" val="2185105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7</a:t>
            </a:fld>
            <a:endParaRPr lang="en-US" dirty="0"/>
          </a:p>
        </p:txBody>
      </p:sp>
    </p:spTree>
    <p:extLst>
      <p:ext uri="{BB962C8B-B14F-4D97-AF65-F5344CB8AC3E}">
        <p14:creationId xmlns:p14="http://schemas.microsoft.com/office/powerpoint/2010/main" val="2224976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8</a:t>
            </a:fld>
            <a:endParaRPr lang="en-US" dirty="0"/>
          </a:p>
        </p:txBody>
      </p:sp>
    </p:spTree>
    <p:extLst>
      <p:ext uri="{BB962C8B-B14F-4D97-AF65-F5344CB8AC3E}">
        <p14:creationId xmlns:p14="http://schemas.microsoft.com/office/powerpoint/2010/main" val="3268923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9</a:t>
            </a:fld>
            <a:endParaRPr lang="en-US" dirty="0"/>
          </a:p>
        </p:txBody>
      </p:sp>
    </p:spTree>
    <p:extLst>
      <p:ext uri="{BB962C8B-B14F-4D97-AF65-F5344CB8AC3E}">
        <p14:creationId xmlns:p14="http://schemas.microsoft.com/office/powerpoint/2010/main" val="3998903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4.emf"/><Relationship Id="rId5" Type="http://schemas.openxmlformats.org/officeDocument/2006/relationships/oleObject" Target="../embeddings/oleObject1.bin"/><Relationship Id="rId4"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1143190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49960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09886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14224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129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40747745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792616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6266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050674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957674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6572658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62684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268572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15156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a:solidFill>
                  <a:schemeClr val="tx1"/>
                </a:solidFill>
              </a:defRPr>
            </a:lvl1pPr>
          </a:lstStyle>
          <a:p>
            <a:pPr defTabSz="914036">
              <a:defRPr/>
            </a:pPr>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a:solidFill>
                  <a:schemeClr val="tx1"/>
                </a:solidFill>
              </a:defRPr>
            </a:lvl1pPr>
          </a:lstStyle>
          <a:p>
            <a:pPr>
              <a:defRPr/>
            </a:pPr>
            <a:fld id="{EC136591-509A-F246-B30E-5ECE4A4A5F5E}" type="slidenum">
              <a:rPr lang="en-US" smtClean="0">
                <a:solidFill>
                  <a:srgbClr val="FFFFFF"/>
                </a:solidFill>
              </a:rPr>
              <a:pPr>
                <a:defRPr/>
              </a:pPr>
              <a:t>‹#›</a:t>
            </a:fld>
            <a:endParaRPr lang="en-US" dirty="0">
              <a:solidFill>
                <a:srgbClr val="FFFFFF"/>
              </a:solidFill>
            </a:endParaRP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0943913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599" y="953509"/>
            <a:ext cx="10961918" cy="79331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269241" y="1189180"/>
            <a:ext cx="11653520" cy="1537264"/>
          </a:xfrm>
          <a:prstGeom prst="rect">
            <a:avLst/>
          </a:prstGeom>
        </p:spPr>
        <p:txBody>
          <a:bodyPr/>
          <a:lstStyle>
            <a:lvl1pPr marL="0" indent="-243800">
              <a:defRPr sz="2133">
                <a:solidFill>
                  <a:srgbClr val="191919"/>
                </a:solidFill>
              </a:defRPr>
            </a:lvl1pPr>
            <a:lvl2pPr marL="609498" indent="-243800">
              <a:defRPr sz="1866">
                <a:solidFill>
                  <a:srgbClr val="191919"/>
                </a:solidFill>
              </a:defRPr>
            </a:lvl2pPr>
            <a:lvl3pPr marL="975197" indent="-243800">
              <a:defRPr sz="1600">
                <a:solidFill>
                  <a:srgbClr val="191919"/>
                </a:solidFill>
              </a:defRPr>
            </a:lvl3pPr>
            <a:lvl4pPr marL="1340896" indent="-243800">
              <a:defRPr sz="1400">
                <a:solidFill>
                  <a:srgbClr val="191919"/>
                </a:solidFill>
              </a:defRPr>
            </a:lvl4pPr>
            <a:lvl5pPr marL="1706594" indent="-243800">
              <a:defRPr sz="1400">
                <a:solidFill>
                  <a:srgbClr val="1919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0400" y="1028735"/>
            <a:ext cx="10959008" cy="321433"/>
          </a:xfrm>
          <a:prstGeom prst="rect">
            <a:avLst/>
          </a:prstGeom>
        </p:spPr>
        <p:txBody>
          <a:bodyPr anchor="b">
            <a:noAutofit/>
          </a:bodyPr>
          <a:lstStyle>
            <a:lvl1pPr marL="0" indent="0">
              <a:buNone/>
              <a:defRPr sz="1866" b="0">
                <a:solidFill>
                  <a:srgbClr val="2E2E2E"/>
                </a:solidFill>
                <a:latin typeface="+mj-lt"/>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6" name="Slide Number Placeholder 5"/>
          <p:cNvSpPr>
            <a:spLocks noGrp="1"/>
          </p:cNvSpPr>
          <p:nvPr>
            <p:ph type="sldNum" sz="quarter" idx="4"/>
          </p:nvPr>
        </p:nvSpPr>
        <p:spPr>
          <a:xfrm>
            <a:off x="9193393" y="6463786"/>
            <a:ext cx="2844800" cy="366182"/>
          </a:xfrm>
          <a:prstGeom prst="rect">
            <a:avLst/>
          </a:prstGeom>
        </p:spPr>
        <p:txBody>
          <a:bodyPr vert="horz" lIns="91440" tIns="45720" rIns="91440" bIns="45720" rtlCol="0" anchor="ctr"/>
          <a:lstStyle>
            <a:lvl1pPr algn="r">
              <a:defRPr sz="933">
                <a:solidFill>
                  <a:schemeClr val="bg1"/>
                </a:solidFill>
              </a:defRPr>
            </a:lvl1pPr>
          </a:lstStyle>
          <a:p>
            <a:pPr defTabSz="914036"/>
            <a:endParaRPr lang="en-US" dirty="0">
              <a:solidFill>
                <a:srgbClr val="494949"/>
              </a:solidFill>
            </a:endParaRPr>
          </a:p>
        </p:txBody>
      </p:sp>
    </p:spTree>
    <p:extLst>
      <p:ext uri="{BB962C8B-B14F-4D97-AF65-F5344CB8AC3E}">
        <p14:creationId xmlns:p14="http://schemas.microsoft.com/office/powerpoint/2010/main" val="360363717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_Contact Page">
    <p:bg>
      <p:bgPr>
        <a:solidFill>
          <a:srgbClr val="0070C0"/>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defTabSz="914332">
              <a:lnSpc>
                <a:spcPts val="1413"/>
              </a:lnSpc>
            </a:pPr>
            <a:r>
              <a:rPr lang="en-US" sz="1067" dirty="0">
                <a:solidFill>
                  <a:srgbClr val="494949"/>
                </a:solidFill>
              </a:rPr>
              <a:t>© 2015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965376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075884"/>
          </a:xfrm>
          <a:prstGeom prst="rect">
            <a:avLst/>
          </a:prstGeo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743"/>
            <a:ext cx="3859607" cy="133860"/>
          </a:xfrm>
          <a:prstGeom prst="rect">
            <a:avLst/>
          </a:prstGeom>
        </p:spPr>
        <p:txBody>
          <a:bodyPr/>
          <a:lstStyle/>
          <a:p>
            <a:pPr defTabSz="914036"/>
            <a:endParaRPr lang="en-US" dirty="0">
              <a:solidFill>
                <a:srgbClr val="505050"/>
              </a:solidFill>
            </a:endParaRP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p>
            <a:pPr defTabSz="914036"/>
            <a:fld id="{27258FFF-F925-446B-8502-81C933981705}" type="slidenum">
              <a:rPr lang="en-US" smtClean="0">
                <a:solidFill>
                  <a:srgbClr val="505050"/>
                </a:solidFill>
              </a:rPr>
              <a:pPr defTabSz="914036"/>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5"/>
            <a:ext cx="8964248" cy="2701124"/>
          </a:xfrm>
          <a:prstGeom prst="rect">
            <a:avLst/>
          </a:prstGeom>
        </p:spPr>
        <p:txBody>
          <a:bodyPr/>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60140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defTabSz="914036">
              <a:defRPr/>
            </a:pPr>
            <a:r>
              <a:rPr lang="en-US" dirty="0"/>
              <a:t>Microsoft Confidential</a:t>
            </a:r>
          </a:p>
        </p:txBody>
      </p:sp>
      <p:sp>
        <p:nvSpPr>
          <p:cNvPr id="3" name="Slide Number Placeholder 2"/>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351770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550796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lIns="146304" tIns="91440" rIns="146304" bIns="91440"/>
          <a:lstStyle>
            <a:lvl1pPr algn="l">
              <a:defRPr sz="3823">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7215275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2"/>
            </p:custDataLst>
          </p:nvPr>
        </p:nvSpPr>
        <p:spPr>
          <a:xfrm>
            <a:off x="0" y="192025"/>
            <a:ext cx="12192000" cy="646042"/>
          </a:xfrm>
          <a:prstGeom prst="rect">
            <a:avLst/>
          </a:prstGeo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3"/>
            </p:custDataLst>
          </p:nvPr>
        </p:nvSpPr>
        <p:spPr>
          <a:xfrm>
            <a:off x="0" y="832104"/>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589" indent="0">
              <a:buNone/>
              <a:defRPr/>
            </a:lvl2pPr>
            <a:lvl3pPr marL="588298" indent="0">
              <a:buNone/>
              <a:defRPr/>
            </a:lvl3pPr>
            <a:lvl4pPr marL="869886" indent="0">
              <a:buNone/>
              <a:defRPr/>
            </a:lvl4pPr>
            <a:lvl5pPr marL="1105205" indent="0">
              <a:buNone/>
              <a:defRPr/>
            </a:lvl5pPr>
          </a:lstStyle>
          <a:p>
            <a:pPr lvl="0"/>
            <a:r>
              <a:rPr lang="en-US" dirty="0"/>
              <a:t>Click to add subtitle</a:t>
            </a:r>
          </a:p>
        </p:txBody>
      </p:sp>
    </p:spTree>
    <p:extLst>
      <p:ext uri="{BB962C8B-B14F-4D97-AF65-F5344CB8AC3E}">
        <p14:creationId xmlns:p14="http://schemas.microsoft.com/office/powerpoint/2010/main" val="91700146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097925" cy="1075884"/>
          </a:xfrm>
        </p:spPr>
        <p:txBody>
          <a:bodyPr lIns="146304" tIns="91440" rIns="146304" bIns="91440"/>
          <a:lstStyle>
            <a:lvl1pPr>
              <a:lnSpc>
                <a:spcPts val="6176"/>
              </a:lnSpc>
              <a:defRPr sz="5686"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036"/>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36"/>
            <a:fld id="{27258FFF-F925-446B-8502-81C933981705}" type="slidenum">
              <a:rPr lang="en-US" smtClean="0">
                <a:solidFill>
                  <a:srgbClr val="505050"/>
                </a:solidFill>
              </a:rPr>
              <a:pPr defTabSz="914036"/>
              <a:t>‹#›</a:t>
            </a:fld>
            <a:endParaRPr lang="en-US" dirty="0">
              <a:solidFill>
                <a:srgbClr val="505050"/>
              </a:solidFill>
            </a:endParaRPr>
          </a:p>
        </p:txBody>
      </p:sp>
    </p:spTree>
    <p:extLst>
      <p:ext uri="{BB962C8B-B14F-4D97-AF65-F5344CB8AC3E}">
        <p14:creationId xmlns:p14="http://schemas.microsoft.com/office/powerpoint/2010/main" val="6516245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048401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536764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19103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187971"/>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01718670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446293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10115988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0207863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rgbClr val="0065B2"/>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89" name="Freeform 88"/>
          <p:cNvSpPr/>
          <p:nvPr userDrawn="1"/>
        </p:nvSpPr>
        <p:spPr bwMode="auto">
          <a:xfrm>
            <a:off x="507611" y="2720999"/>
            <a:ext cx="2806205" cy="17607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0" name="Freeform 89"/>
          <p:cNvSpPr>
            <a:spLocks noChangeAspect="1"/>
          </p:cNvSpPr>
          <p:nvPr userDrawn="1"/>
        </p:nvSpPr>
        <p:spPr bwMode="auto">
          <a:xfrm>
            <a:off x="921895" y="3047191"/>
            <a:ext cx="1974143" cy="125014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1" name="Freeform 90"/>
          <p:cNvSpPr>
            <a:spLocks noChangeAspect="1"/>
          </p:cNvSpPr>
          <p:nvPr userDrawn="1"/>
        </p:nvSpPr>
        <p:spPr bwMode="auto">
          <a:xfrm>
            <a:off x="1286304" y="3313535"/>
            <a:ext cx="1248823" cy="7908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1553006" y="3517540"/>
            <a:ext cx="715418" cy="45304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69239" y="289511"/>
            <a:ext cx="5108376" cy="3101470"/>
          </a:xfrm>
        </p:spPr>
        <p:txBody>
          <a:bodyPr/>
          <a:lstStyle>
            <a:lvl1pPr>
              <a:defRPr sz="3600">
                <a:solidFill>
                  <a:schemeClr val="accent1"/>
                </a:solidFill>
              </a:defRPr>
            </a:lvl1pPr>
          </a:lstStyle>
          <a:p>
            <a:r>
              <a:rPr lang="en-US" dirty="0"/>
              <a:t>Click to edit Master title style</a:t>
            </a:r>
          </a:p>
        </p:txBody>
      </p:sp>
      <p:sp>
        <p:nvSpPr>
          <p:cNvPr id="94"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a:t>#</a:t>
            </a:r>
          </a:p>
        </p:txBody>
      </p:sp>
      <p:sp>
        <p:nvSpPr>
          <p:cNvPr id="95" name="Oval 94"/>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584989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2"/>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chemeClr val="accent2">
              <a:lumMod val="75000"/>
            </a:schemeClr>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173"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a:t>#</a:t>
            </a:r>
          </a:p>
        </p:txBody>
      </p:sp>
      <p:sp>
        <p:nvSpPr>
          <p:cNvPr id="174" name="Oval 173"/>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Title 1"/>
          <p:cNvSpPr>
            <a:spLocks noGrp="1"/>
          </p:cNvSpPr>
          <p:nvPr>
            <p:ph type="title"/>
          </p:nvPr>
        </p:nvSpPr>
        <p:spPr>
          <a:xfrm>
            <a:off x="269239" y="289511"/>
            <a:ext cx="5108376" cy="3101470"/>
          </a:xfrm>
        </p:spPr>
        <p:txBody>
          <a:bodyPr/>
          <a:lstStyle>
            <a:lvl1pPr>
              <a:defRPr sz="360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4418137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2412187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94989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3358537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58892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3531404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6489879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6052075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3257165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57544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06199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30069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417476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0131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4905738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6085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602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4"/>
            <a:ext cx="10757100" cy="1108425"/>
          </a:xfrm>
          <a:prstGeom prst="rect">
            <a:avLst/>
          </a:prstGeom>
        </p:spPr>
        <p:txBody>
          <a:bodyPr lIns="146304" tIns="91440" rIns="146304" bIns="91440">
            <a:noAutofit/>
          </a:bodyPr>
          <a:lstStyle>
            <a:lvl1pPr marL="0" indent="0">
              <a:lnSpc>
                <a:spcPct val="90000"/>
              </a:lnSpc>
              <a:spcBef>
                <a:spcPts val="1174"/>
              </a:spcBef>
              <a:spcAft>
                <a:spcPts val="2355"/>
              </a:spcAft>
              <a:buFontTx/>
              <a:buNone/>
              <a:defRPr lang="en-US" sz="6864" b="0" i="0" kern="1200" spc="0" baseline="0" dirty="0" smtClean="0">
                <a:solidFill>
                  <a:schemeClr val="bg1"/>
                </a:solidFill>
                <a:latin typeface="+mj-lt"/>
                <a:ea typeface="+mn-ea"/>
                <a:cs typeface="+mn-cs"/>
              </a:defRPr>
            </a:lvl1pPr>
          </a:lstStyle>
          <a:p>
            <a:pPr marL="0" marR="0" lvl="0" indent="0" algn="l" defTabSz="914347" rtl="0" eaLnBrk="1" fontAlgn="auto" latinLnBrk="0" hangingPunct="1">
              <a:lnSpc>
                <a:spcPct val="90000"/>
              </a:lnSpc>
              <a:spcBef>
                <a:spcPts val="1174"/>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57929052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60455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27386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2055166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085522311"/>
      </p:ext>
    </p:extLst>
  </p:cSld>
  <p:clrMapOvr>
    <a:masterClrMapping/>
  </p:clrMapOvr>
  <p:transition>
    <p:fade/>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7029575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3490618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264493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2017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6959248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743847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214049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42289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647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31575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77668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41250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7421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519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70557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65002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4177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54217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9736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19020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477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794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786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66846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77389619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3125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827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107815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413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8600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11661355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67681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30766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4536155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647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5256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133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4"/>
            <a:ext cx="10757100" cy="1108425"/>
          </a:xfrm>
          <a:prstGeom prst="rect">
            <a:avLst/>
          </a:prstGeom>
        </p:spPr>
        <p:txBody>
          <a:bodyPr lIns="146304" tIns="91440" rIns="146304" bIns="91440">
            <a:noAutofit/>
          </a:bodyPr>
          <a:lstStyle>
            <a:lvl1pPr marL="0" indent="0">
              <a:lnSpc>
                <a:spcPct val="90000"/>
              </a:lnSpc>
              <a:spcBef>
                <a:spcPts val="1174"/>
              </a:spcBef>
              <a:spcAft>
                <a:spcPts val="2355"/>
              </a:spcAft>
              <a:buFontTx/>
              <a:buNone/>
              <a:defRPr lang="en-US" sz="6864" b="0" i="0" kern="1200" spc="0" baseline="0" dirty="0" smtClean="0">
                <a:solidFill>
                  <a:schemeClr val="bg1"/>
                </a:solidFill>
                <a:latin typeface="+mj-lt"/>
                <a:ea typeface="+mn-ea"/>
                <a:cs typeface="+mn-cs"/>
              </a:defRPr>
            </a:lvl1pPr>
          </a:lstStyle>
          <a:p>
            <a:pPr marL="0" marR="0" lvl="0" indent="0" algn="l" defTabSz="914347" rtl="0" eaLnBrk="1" fontAlgn="auto" latinLnBrk="0" hangingPunct="1">
              <a:lnSpc>
                <a:spcPct val="90000"/>
              </a:lnSpc>
              <a:spcBef>
                <a:spcPts val="1174"/>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7724885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485973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8116" y="97894"/>
            <a:ext cx="11018520" cy="553998"/>
          </a:xfrm>
        </p:spPr>
        <p:txBody>
          <a:bodyPr>
            <a:noAutofit/>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5" name="Slide Number Placeholder 4"/>
          <p:cNvSpPr>
            <a:spLocks noGrp="1"/>
          </p:cNvSpPr>
          <p:nvPr>
            <p:ph type="sldNum" sz="quarter" idx="12"/>
          </p:nvPr>
        </p:nvSpPr>
        <p:spPr>
          <a:xfrm>
            <a:off x="11740612" y="6478589"/>
            <a:ext cx="307127" cy="281518"/>
          </a:xfrm>
          <a:prstGeom prst="rect">
            <a:avLst/>
          </a:prstGeom>
        </p:spPr>
        <p:txBody>
          <a:bodyPr rIns="0"/>
          <a:lstStyle>
            <a:lvl1pPr>
              <a:defRPr sz="800">
                <a:solidFill>
                  <a:schemeClr val="tx1"/>
                </a:solidFill>
                <a:latin typeface="Segoe UI Light" panose="020B0502040204020203" pitchFamily="34" charset="0"/>
                <a:cs typeface="Segoe UI Light" panose="020B0502040204020203" pitchFamily="34" charset="0"/>
              </a:defRPr>
            </a:lvl1pPr>
          </a:lstStyle>
          <a:p>
            <a:fld id="{6A4C1A4A-E5E6-4CC1-B72C-A20A4EB3E2D2}" type="slidenum">
              <a:rPr lang="en-US" smtClean="0"/>
              <a:pPr/>
              <a:t>‹#›</a:t>
            </a:fld>
            <a:endParaRPr lang="en-US"/>
          </a:p>
        </p:txBody>
      </p:sp>
      <p:sp>
        <p:nvSpPr>
          <p:cNvPr id="6" name="Text Placeholder 5"/>
          <p:cNvSpPr>
            <a:spLocks noGrp="1"/>
          </p:cNvSpPr>
          <p:nvPr>
            <p:ph type="body" sz="quarter" idx="13" hasCustomPrompt="1"/>
          </p:nvPr>
        </p:nvSpPr>
        <p:spPr>
          <a:xfrm>
            <a:off x="1" y="617538"/>
            <a:ext cx="12192000" cy="373063"/>
          </a:xfrm>
          <a:prstGeom prst="rect">
            <a:avLst/>
          </a:prstGeom>
        </p:spPr>
        <p:txBody>
          <a:bodyPr lIns="320040" tIns="53325" rIns="53325" bIns="53325">
            <a:noAutofit/>
          </a:bodyPr>
          <a:lstStyle>
            <a:lvl1pPr marL="0" indent="0">
              <a:buNone/>
              <a:defRPr sz="26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pic>
        <p:nvPicPr>
          <p:cNvPr id="7" name="Picture 6">
            <a:extLst>
              <a:ext uri="{FF2B5EF4-FFF2-40B4-BE49-F238E27FC236}">
                <a16:creationId xmlns:a16="http://schemas.microsoft.com/office/drawing/2014/main" id="{8C3E29B5-73D8-4740-82AE-B83DEB8C314A}"/>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681138" y="77466"/>
            <a:ext cx="1468211" cy="540072"/>
          </a:xfrm>
          <a:prstGeom prst="rect">
            <a:avLst/>
          </a:prstGeom>
        </p:spPr>
      </p:pic>
      <p:sp>
        <p:nvSpPr>
          <p:cNvPr id="4" name="TextBox 3">
            <a:extLst>
              <a:ext uri="{FF2B5EF4-FFF2-40B4-BE49-F238E27FC236}">
                <a16:creationId xmlns:a16="http://schemas.microsoft.com/office/drawing/2014/main" id="{7F8D3F59-45CA-49E4-B3C4-4225BA474986}"/>
              </a:ext>
            </a:extLst>
          </p:cNvPr>
          <p:cNvSpPr txBox="1"/>
          <p:nvPr userDrawn="1"/>
        </p:nvSpPr>
        <p:spPr>
          <a:xfrm>
            <a:off x="142240" y="6478588"/>
            <a:ext cx="1639146" cy="281518"/>
          </a:xfrm>
          <a:prstGeom prst="rect">
            <a:avLst/>
          </a:prstGeom>
        </p:spPr>
        <p:txBody>
          <a:bodyPr vert="horz" wrap="square" lIns="91440" tIns="91440" rIns="91440" bIns="91440" rtlCol="0" anchor="t">
            <a:noAutofit/>
          </a:bodyPr>
          <a:lstStyle/>
          <a:p>
            <a:pPr marL="0" indent="0" algn="ctr">
              <a:buFont typeface="Wingdings" pitchFamily="2" charset="2"/>
              <a:buNone/>
            </a:pPr>
            <a:r>
              <a:rPr lang="en-US" sz="800">
                <a:latin typeface="Segoe UI Light" panose="020B0502040204020203" pitchFamily="34" charset="0"/>
                <a:ea typeface="Segoe UI" pitchFamily="34" charset="0"/>
                <a:cs typeface="Segoe UI Light" panose="020B0502040204020203" pitchFamily="34" charset="0"/>
              </a:rPr>
              <a:t>Microsoft Confidential</a:t>
            </a:r>
          </a:p>
        </p:txBody>
      </p:sp>
      <p:pic>
        <p:nvPicPr>
          <p:cNvPr id="1026" name="Picture 2">
            <a:extLst>
              <a:ext uri="{FF2B5EF4-FFF2-40B4-BE49-F238E27FC236}">
                <a16:creationId xmlns:a16="http://schemas.microsoft.com/office/drawing/2014/main" id="{8D5403F8-1B19-4531-9047-490E9B29B8C1}"/>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90873" y="6159"/>
            <a:ext cx="551142" cy="63988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76DB4EDE-AC29-4C42-B3D7-07B30AF1DA0F}"/>
              </a:ext>
            </a:extLst>
          </p:cNvPr>
          <p:cNvCxnSpPr/>
          <p:nvPr userDrawn="1"/>
        </p:nvCxnSpPr>
        <p:spPr>
          <a:xfrm>
            <a:off x="10624798" y="165020"/>
            <a:ext cx="0" cy="3294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4587744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5397411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3691637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42284929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5005404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296041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40133763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134443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0268007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6969362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564811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03806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7917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4400" baseline="0">
                <a:solidFill>
                  <a:schemeClr val="tx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r>
              <a:rPr lang="en-US" dirty="0"/>
              <a: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62087631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9977286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8590525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7437" y="146443"/>
            <a:ext cx="3876675" cy="4557229"/>
          </a:xfrm>
        </p:spPr>
        <p:txBody>
          <a:bodyPr/>
          <a:lstStyle>
            <a:lvl1pPr marL="0" indent="0">
              <a:buFont typeface="Arial" panose="020B0604020202020204" pitchFamily="34" charset="0"/>
              <a:buNone/>
              <a:defRPr sz="6000" b="1"/>
            </a:lvl1pPr>
          </a:lstStyle>
          <a:p>
            <a:pPr lvl="0"/>
            <a:r>
              <a:rPr lang="en-US" dirty="0"/>
              <a:t>AGENDA</a:t>
            </a:r>
          </a:p>
          <a:p>
            <a:pPr lvl="1"/>
            <a:r>
              <a:rPr lang="en-US" dirty="0"/>
              <a:t>Second level</a:t>
            </a:r>
          </a:p>
        </p:txBody>
      </p:sp>
    </p:spTree>
    <p:extLst>
      <p:ext uri="{BB962C8B-B14F-4D97-AF65-F5344CB8AC3E}">
        <p14:creationId xmlns:p14="http://schemas.microsoft.com/office/powerpoint/2010/main" val="35422691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41951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446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5928245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272147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0724669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40633106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8874459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9213520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368443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7225342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Title 96"/>
          <p:cNvSpPr>
            <a:spLocks noGrp="1"/>
          </p:cNvSpPr>
          <p:nvPr>
            <p:ph type="title"/>
          </p:nvPr>
        </p:nvSpPr>
        <p:spPr>
          <a:xfrm>
            <a:off x="269240" y="289511"/>
            <a:ext cx="4487487" cy="4430271"/>
          </a:xfrm>
        </p:spPr>
        <p:txBody>
          <a:bodyPr/>
          <a:lstStyle>
            <a:lvl1pPr>
              <a:defRPr>
                <a:solidFill>
                  <a:schemeClr val="tx2"/>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50242319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6380536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6182577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3801695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29445904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58572120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720766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99059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790611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98585092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4940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Title 96"/>
          <p:cNvSpPr>
            <a:spLocks noGrp="1"/>
          </p:cNvSpPr>
          <p:nvPr>
            <p:ph type="title"/>
          </p:nvPr>
        </p:nvSpPr>
        <p:spPr>
          <a:xfrm>
            <a:off x="269240" y="289511"/>
            <a:ext cx="4487487" cy="4430271"/>
          </a:xfrm>
        </p:spPr>
        <p:txBody>
          <a:bodyPr/>
          <a:lstStyle>
            <a:lvl1pPr>
              <a:defRPr>
                <a:solidFill>
                  <a:schemeClr val="accent2"/>
                </a:solidFill>
              </a:defRPr>
            </a:lvl1pPr>
          </a:lstStyle>
          <a:p>
            <a:r>
              <a:rPr lang="en-US"/>
              <a:t>Click to edit Master title style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219460190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dirty="0">
                <a:solidFill>
                  <a:prstClr val="white"/>
                </a:solidFill>
                <a:cs typeface="Arial"/>
              </a:rPr>
              <a:t>Microsoft Confidential</a:t>
            </a:r>
          </a:p>
        </p:txBody>
      </p:sp>
    </p:spTree>
    <p:extLst>
      <p:ext uri="{BB962C8B-B14F-4D97-AF65-F5344CB8AC3E}">
        <p14:creationId xmlns:p14="http://schemas.microsoft.com/office/powerpoint/2010/main" val="244210488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252543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a:solidFill>
                  <a:srgbClr val="FFFFFF"/>
                </a:solidFill>
              </a:rPr>
              <a:pPr defTabSz="686047"/>
              <a:t>8/30/2023</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6814721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a:t>Click to edit Master title style</a:t>
            </a:r>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85399370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559171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a:solidFill>
                  <a:srgbClr val="494949"/>
                </a:solidFill>
              </a:rPr>
              <a:pPr/>
              <a:t>8/30/2023</a:t>
            </a:fld>
            <a:endParaRPr lang="en-US" dirty="0">
              <a:solidFill>
                <a:srgbClr val="494949"/>
              </a:solidFill>
            </a:endParaRPr>
          </a:p>
        </p:txBody>
      </p:sp>
      <p:sp>
        <p:nvSpPr>
          <p:cNvPr id="8" name="Footer Placeholder 7"/>
          <p:cNvSpPr>
            <a:spLocks noGrp="1"/>
          </p:cNvSpPr>
          <p:nvPr>
            <p:ph type="ftr" sz="quarter" idx="11"/>
          </p:nvPr>
        </p:nvSpPr>
        <p:spPr/>
        <p:txBody>
          <a:bodyPr/>
          <a:lstStyle/>
          <a:p>
            <a:endParaRPr dirty="0">
              <a:solidFill>
                <a:srgbClr val="BA141A"/>
              </a:solidFill>
            </a:endParaRPr>
          </a:p>
        </p:txBody>
      </p:sp>
      <p:sp>
        <p:nvSpPr>
          <p:cNvPr id="9" name="Slide Number Placeholder 8"/>
          <p:cNvSpPr>
            <a:spLocks noGrp="1"/>
          </p:cNvSpPr>
          <p:nvPr>
            <p:ph type="sldNum" sz="quarter" idx="12"/>
          </p:nvPr>
        </p:nvSpPr>
        <p:spPr/>
        <p:txBody>
          <a:bodyPr/>
          <a:lstStyle/>
          <a:p>
            <a:fld id="{9680352F-C9A5-4457-AE8D-BE1FDA2D08C4}" type="slidenum">
              <a:rPr>
                <a:solidFill>
                  <a:srgbClr val="BA141A"/>
                </a:solidFill>
              </a:rPr>
              <a:pPr/>
              <a:t>‹#›</a:t>
            </a:fld>
            <a:endParaRPr dirty="0">
              <a:solidFill>
                <a:srgbClr val="BA141A"/>
              </a:solidFill>
            </a:endParaRPr>
          </a:p>
        </p:txBody>
      </p:sp>
    </p:spTree>
    <p:extLst>
      <p:ext uri="{BB962C8B-B14F-4D97-AF65-F5344CB8AC3E}">
        <p14:creationId xmlns:p14="http://schemas.microsoft.com/office/powerpoint/2010/main" val="19304222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54381459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dirty="0"/>
              <a:t>Microsoft Confidential</a:t>
            </a:r>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dirty="0"/>
          </a:p>
        </p:txBody>
      </p:sp>
    </p:spTree>
    <p:extLst>
      <p:ext uri="{BB962C8B-B14F-4D97-AF65-F5344CB8AC3E}">
        <p14:creationId xmlns:p14="http://schemas.microsoft.com/office/powerpoint/2010/main" val="8853937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2530219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6249620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69240" y="289511"/>
            <a:ext cx="4487487" cy="4430271"/>
          </a:xfrm>
        </p:spPr>
        <p:txBody>
          <a:bodyPr/>
          <a:lstStyle>
            <a:lvl1pPr>
              <a:defRPr>
                <a:solidFill>
                  <a:schemeClr val="accent4"/>
                </a:solidFill>
              </a:defRPr>
            </a:lvl1pPr>
          </a:lstStyle>
          <a:p>
            <a:r>
              <a:rPr lang="en-US"/>
              <a:t>Click to edit Master 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25475286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8758212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79738579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57386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1222582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dirty="0"/>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51034452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9739259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6604569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39338115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087982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4321273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69240" y="289511"/>
            <a:ext cx="4487487" cy="4430271"/>
          </a:xfrm>
        </p:spPr>
        <p:txBody>
          <a:bodyPr/>
          <a:lstStyle>
            <a:lvl1pPr>
              <a:defRPr>
                <a:solidFill>
                  <a:schemeClr val="accent6"/>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4141815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5387321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80335913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40" y="2084174"/>
            <a:ext cx="8964248" cy="4003177"/>
          </a:xfrm>
        </p:spPr>
        <p:txBody>
          <a:bodyPr/>
          <a:lstStyle>
            <a:lvl1pPr marL="228746" indent="-228746">
              <a:spcBef>
                <a:spcPts val="1176"/>
              </a:spcBef>
              <a:defRPr sz="2549">
                <a:latin typeface="+mn-lt"/>
              </a:defRPr>
            </a:lvl1pPr>
            <a:lvl2pPr marL="676899" indent="-228746">
              <a:spcBef>
                <a:spcPts val="1176"/>
              </a:spcBef>
              <a:buSzPct val="100000"/>
              <a:buFont typeface="Segoe UI" pitchFamily="34" charset="0"/>
              <a:buChar char="‐"/>
              <a:defRPr/>
            </a:lvl2pPr>
            <a:lvl3pPr marL="1125053" indent="-228746">
              <a:spcBef>
                <a:spcPts val="1176"/>
              </a:spcBef>
              <a:buFont typeface="Wingdings" pitchFamily="2" charset="2"/>
              <a:buChar char="§"/>
              <a:defRPr/>
            </a:lvl3pPr>
            <a:lvl4pPr marL="1568538" indent="-336115">
              <a:spcBef>
                <a:spcPts val="1176"/>
              </a:spcBef>
              <a:buFont typeface="+mj-lt"/>
              <a:buAutoNum type="arabicPeriod"/>
              <a:defRPr/>
            </a:lvl4pPr>
            <a:lvl5pPr marL="1907765" indent="-33611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25233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5847608" cy="6858000"/>
          </a:xfrm>
          <a:prstGeom prst="rect">
            <a:avLst/>
          </a:prstGeom>
        </p:spPr>
      </p:pic>
      <p:sp>
        <p:nvSpPr>
          <p:cNvPr id="9" name="Rectangle 8"/>
          <p:cNvSpPr/>
          <p:nvPr userDrawn="1"/>
        </p:nvSpPr>
        <p:spPr bwMode="auto">
          <a:xfrm>
            <a:off x="4795460" y="1"/>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2"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314305099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91079559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15" indent="0">
              <a:buNone/>
              <a:defRPr/>
            </a:lvl2pPr>
            <a:lvl3pPr marL="560192" indent="0">
              <a:buNone/>
              <a:defRPr/>
            </a:lvl3pPr>
            <a:lvl4pPr marL="784269" indent="0">
              <a:buNone/>
              <a:defRPr/>
            </a:lvl4pPr>
            <a:lvl5pPr marL="1008346" indent="0">
              <a:buNone/>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71579088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2" y="291071"/>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3"/>
            <a:ext cx="11653523" cy="1793104"/>
          </a:xfrm>
        </p:spPr>
        <p:txBody>
          <a:bodyPr lIns="146304" tIns="91440" rIns="146304" bIns="91440"/>
          <a:lstStyle>
            <a:lvl1pPr marL="0" indent="0">
              <a:lnSpc>
                <a:spcPct val="90000"/>
              </a:lnSpc>
              <a:buFontTx/>
              <a:buNone/>
              <a:defRPr sz="8626" b="0">
                <a:solidFill>
                  <a:schemeClr val="bg1"/>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89424721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40" y="291069"/>
            <a:ext cx="11653523" cy="1793104"/>
          </a:xfrm>
        </p:spPr>
        <p:txBody>
          <a:bodyPr lIns="146304" tIns="91440" rIns="146304" bIns="91440"/>
          <a:lstStyle>
            <a:lvl1pPr marL="0" indent="0">
              <a:lnSpc>
                <a:spcPct val="90000"/>
              </a:lnSpc>
              <a:buFontTx/>
              <a:buNone/>
              <a:defRPr sz="5293">
                <a:solidFill>
                  <a:schemeClr val="bg1"/>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415466269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0998" y="482865"/>
            <a:ext cx="1225863" cy="261495"/>
          </a:xfrm>
          <a:prstGeom prst="rect">
            <a:avLst/>
          </a:prstGeom>
        </p:spPr>
      </p:pic>
    </p:spTree>
    <p:extLst>
      <p:ext uri="{BB962C8B-B14F-4D97-AF65-F5344CB8AC3E}">
        <p14:creationId xmlns:p14="http://schemas.microsoft.com/office/powerpoint/2010/main" val="140380919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4"/>
            <a:ext cx="11151917" cy="664797"/>
          </a:xfrm>
        </p:spPr>
        <p:txBody>
          <a:bodyPr/>
          <a:lstStyle/>
          <a:p>
            <a:r>
              <a:rPr lang="en-US" dirty="0"/>
              <a:t>Click to edit Master title style</a:t>
            </a:r>
          </a:p>
        </p:txBody>
      </p:sp>
      <p:sp>
        <p:nvSpPr>
          <p:cNvPr id="5" name="Text Placeholder 4"/>
          <p:cNvSpPr>
            <a:spLocks noGrp="1"/>
          </p:cNvSpPr>
          <p:nvPr>
            <p:ph type="body" sz="quarter" idx="10"/>
          </p:nvPr>
        </p:nvSpPr>
        <p:spPr>
          <a:xfrm>
            <a:off x="519249" y="1447800"/>
            <a:ext cx="11151917" cy="2000548"/>
          </a:xfrm>
          <a:prstGeom prst="rect">
            <a:avLst/>
          </a:prstGeom>
        </p:spPr>
        <p:txBody>
          <a:bodyPr anchor="t">
            <a:normAutofit/>
          </a:bodyPr>
          <a:lstStyle>
            <a:lvl1pPr algn="l">
              <a:defRPr sz="20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26591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141519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004533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65952258"/>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21524569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0703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Red">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80563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Only">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19397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38634312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125247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79502640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022372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1.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slideLayout" Target="../slideLayouts/slideLayout80.xml"/><Relationship Id="rId63" Type="http://schemas.openxmlformats.org/officeDocument/2006/relationships/slideLayout" Target="../slideLayouts/slideLayout8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slideLayout" Target="../slideLayouts/slideLayout78.xml"/><Relationship Id="rId58" Type="http://schemas.openxmlformats.org/officeDocument/2006/relationships/slideLayout" Target="../slideLayouts/slideLayout83.xml"/><Relationship Id="rId66" Type="http://schemas.openxmlformats.org/officeDocument/2006/relationships/theme" Target="../theme/theme2.xml"/><Relationship Id="rId5" Type="http://schemas.openxmlformats.org/officeDocument/2006/relationships/slideLayout" Target="../slideLayouts/slideLayout30.xml"/><Relationship Id="rId61" Type="http://schemas.openxmlformats.org/officeDocument/2006/relationships/slideLayout" Target="../slideLayouts/slideLayout86.xml"/><Relationship Id="rId19" Type="http://schemas.openxmlformats.org/officeDocument/2006/relationships/slideLayout" Target="../slideLayouts/slideLayout4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56" Type="http://schemas.openxmlformats.org/officeDocument/2006/relationships/slideLayout" Target="../slideLayouts/slideLayout81.xml"/><Relationship Id="rId64" Type="http://schemas.openxmlformats.org/officeDocument/2006/relationships/slideLayout" Target="../slideLayouts/slideLayout89.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59" Type="http://schemas.openxmlformats.org/officeDocument/2006/relationships/slideLayout" Target="../slideLayouts/slideLayout84.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slideLayout" Target="../slideLayouts/slideLayout79.xml"/><Relationship Id="rId62" Type="http://schemas.openxmlformats.org/officeDocument/2006/relationships/slideLayout" Target="../slideLayouts/slideLayout8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57" Type="http://schemas.openxmlformats.org/officeDocument/2006/relationships/slideLayout" Target="../slideLayouts/slideLayout82.xml"/><Relationship Id="rId10" Type="http://schemas.openxmlformats.org/officeDocument/2006/relationships/slideLayout" Target="../slideLayouts/slideLayout35.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60" Type="http://schemas.openxmlformats.org/officeDocument/2006/relationships/slideLayout" Target="../slideLayouts/slideLayout85.xml"/><Relationship Id="rId65" Type="http://schemas.openxmlformats.org/officeDocument/2006/relationships/slideLayout" Target="../slideLayouts/slideLayout90.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9"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3.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theme" Target="../theme/theme4.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image" Target="../media/image26.png"/><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theme" Target="../theme/theme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90799265"/>
      </p:ext>
    </p:extLst>
  </p:cSld>
  <p:clrMap bg1="lt1" tx1="dk1" bg2="lt2" tx2="dk2" accent1="accent1" accent2="accent2" accent3="accent3" accent4="accent4" accent5="accent5" accent6="accent6" hlink="hlink" folHlink="folHlink"/>
  <p:sldLayoutIdLst>
    <p:sldLayoutId id="2147485239" r:id="rId1"/>
    <p:sldLayoutId id="2147485266" r:id="rId2"/>
    <p:sldLayoutId id="2147485267" r:id="rId3"/>
    <p:sldLayoutId id="2147485432" r:id="rId4"/>
    <p:sldLayoutId id="2147485427" r:id="rId5"/>
    <p:sldLayoutId id="2147485428" r:id="rId6"/>
    <p:sldLayoutId id="2147485430" r:id="rId7"/>
    <p:sldLayoutId id="2147485431" r:id="rId8"/>
    <p:sldLayoutId id="2147485240" r:id="rId9"/>
    <p:sldLayoutId id="2147485241" r:id="rId10"/>
    <p:sldLayoutId id="2147485242" r:id="rId11"/>
    <p:sldLayoutId id="2147485243" r:id="rId12"/>
    <p:sldLayoutId id="2147485244" r:id="rId13"/>
    <p:sldLayoutId id="2147485245" r:id="rId14"/>
    <p:sldLayoutId id="2147485246" r:id="rId15"/>
    <p:sldLayoutId id="2147485247" r:id="rId16"/>
    <p:sldLayoutId id="2147485248" r:id="rId17"/>
    <p:sldLayoutId id="2147485249" r:id="rId18"/>
    <p:sldLayoutId id="2147485250" r:id="rId19"/>
    <p:sldLayoutId id="2147485251" r:id="rId20"/>
    <p:sldLayoutId id="2147485252" r:id="rId21"/>
    <p:sldLayoutId id="2147485253" r:id="rId22"/>
    <p:sldLayoutId id="2147485265" r:id="rId23"/>
    <p:sldLayoutId id="2147485429" r:id="rId24"/>
    <p:sldLayoutId id="2147485517" r:id="rId25"/>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3570213209"/>
      </p:ext>
    </p:extLst>
  </p:cSld>
  <p:clrMap bg1="lt1" tx1="dk1" bg2="lt2" tx2="dk2" accent1="accent1" accent2="accent2" accent3="accent3" accent4="accent4" accent5="accent5" accent6="accent6" hlink="hlink" folHlink="folHlink"/>
  <p:sldLayoutIdLst>
    <p:sldLayoutId id="2147485298" r:id="rId1"/>
    <p:sldLayoutId id="2147485299" r:id="rId2"/>
    <p:sldLayoutId id="2147485300" r:id="rId3"/>
    <p:sldLayoutId id="2147485301" r:id="rId4"/>
    <p:sldLayoutId id="2147485302" r:id="rId5"/>
    <p:sldLayoutId id="2147485303" r:id="rId6"/>
    <p:sldLayoutId id="2147485304" r:id="rId7"/>
    <p:sldLayoutId id="2147485305" r:id="rId8"/>
    <p:sldLayoutId id="2147485306" r:id="rId9"/>
    <p:sldLayoutId id="2147485307" r:id="rId10"/>
    <p:sldLayoutId id="2147485308" r:id="rId11"/>
    <p:sldLayoutId id="2147485309" r:id="rId12"/>
    <p:sldLayoutId id="2147485310" r:id="rId13"/>
    <p:sldLayoutId id="2147485311" r:id="rId14"/>
    <p:sldLayoutId id="2147485312" r:id="rId15"/>
    <p:sldLayoutId id="2147485313" r:id="rId16"/>
    <p:sldLayoutId id="2147485314" r:id="rId17"/>
    <p:sldLayoutId id="2147485315" r:id="rId18"/>
    <p:sldLayoutId id="2147485316" r:id="rId19"/>
    <p:sldLayoutId id="2147485317" r:id="rId20"/>
    <p:sldLayoutId id="2147485318" r:id="rId21"/>
    <p:sldLayoutId id="2147485319" r:id="rId22"/>
    <p:sldLayoutId id="2147485320" r:id="rId23"/>
    <p:sldLayoutId id="2147485321" r:id="rId24"/>
    <p:sldLayoutId id="2147485322" r:id="rId25"/>
    <p:sldLayoutId id="2147485323" r:id="rId26"/>
    <p:sldLayoutId id="2147485324" r:id="rId27"/>
    <p:sldLayoutId id="2147485325" r:id="rId28"/>
    <p:sldLayoutId id="2147485326" r:id="rId29"/>
    <p:sldLayoutId id="2147485327" r:id="rId30"/>
    <p:sldLayoutId id="2147485328" r:id="rId31"/>
    <p:sldLayoutId id="2147485329" r:id="rId32"/>
    <p:sldLayoutId id="2147485330" r:id="rId33"/>
    <p:sldLayoutId id="2147485331" r:id="rId34"/>
    <p:sldLayoutId id="2147485332" r:id="rId35"/>
    <p:sldLayoutId id="2147485333" r:id="rId36"/>
    <p:sldLayoutId id="2147485334" r:id="rId37"/>
    <p:sldLayoutId id="2147485335" r:id="rId38"/>
    <p:sldLayoutId id="2147485336" r:id="rId39"/>
    <p:sldLayoutId id="2147485337" r:id="rId40"/>
    <p:sldLayoutId id="2147485338" r:id="rId41"/>
    <p:sldLayoutId id="2147485339" r:id="rId42"/>
    <p:sldLayoutId id="2147485340" r:id="rId43"/>
    <p:sldLayoutId id="2147485341" r:id="rId44"/>
    <p:sldLayoutId id="2147485344" r:id="rId45"/>
    <p:sldLayoutId id="2147485345" r:id="rId46"/>
    <p:sldLayoutId id="2147485347" r:id="rId47"/>
    <p:sldLayoutId id="2147485348" r:id="rId48"/>
    <p:sldLayoutId id="2147485349" r:id="rId49"/>
    <p:sldLayoutId id="2147485363" r:id="rId50"/>
    <p:sldLayoutId id="2147485368" r:id="rId51"/>
    <p:sldLayoutId id="2147485369" r:id="rId52"/>
    <p:sldLayoutId id="2147485370" r:id="rId53"/>
    <p:sldLayoutId id="2147485371" r:id="rId54"/>
    <p:sldLayoutId id="2147485372" r:id="rId55"/>
    <p:sldLayoutId id="2147485373" r:id="rId56"/>
    <p:sldLayoutId id="2147485374" r:id="rId57"/>
    <p:sldLayoutId id="2147485375" r:id="rId58"/>
    <p:sldLayoutId id="2147485376" r:id="rId59"/>
    <p:sldLayoutId id="2147485381" r:id="rId60"/>
    <p:sldLayoutId id="2147485386" r:id="rId61"/>
    <p:sldLayoutId id="2147485387" r:id="rId62"/>
    <p:sldLayoutId id="2147485389" r:id="rId63"/>
    <p:sldLayoutId id="2147485391" r:id="rId64"/>
    <p:sldLayoutId id="2147485392" r:id="rId65"/>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8223574"/>
      </p:ext>
    </p:extLst>
  </p:cSld>
  <p:clrMap bg1="dk1" tx1="lt1" bg2="dk2" tx2="lt2" accent1="accent1" accent2="accent2" accent3="accent3" accent4="accent4" accent5="accent5" accent6="accent6" hlink="hlink" folHlink="folHlink"/>
  <p:sldLayoutIdLst>
    <p:sldLayoutId id="2147485394" r:id="rId1"/>
    <p:sldLayoutId id="2147485395" r:id="rId2"/>
    <p:sldLayoutId id="2147485396" r:id="rId3"/>
    <p:sldLayoutId id="2147485397" r:id="rId4"/>
    <p:sldLayoutId id="2147485398" r:id="rId5"/>
    <p:sldLayoutId id="2147485399" r:id="rId6"/>
    <p:sldLayoutId id="2147485400" r:id="rId7"/>
    <p:sldLayoutId id="2147485401" r:id="rId8"/>
    <p:sldLayoutId id="2147485402" r:id="rId9"/>
    <p:sldLayoutId id="2147485403" r:id="rId10"/>
    <p:sldLayoutId id="2147485404" r:id="rId11"/>
    <p:sldLayoutId id="2147485405" r:id="rId12"/>
    <p:sldLayoutId id="2147485406" r:id="rId13"/>
    <p:sldLayoutId id="2147485407" r:id="rId14"/>
    <p:sldLayoutId id="2147485408" r:id="rId15"/>
    <p:sldLayoutId id="2147485409" r:id="rId16"/>
    <p:sldLayoutId id="2147485410" r:id="rId17"/>
    <p:sldLayoutId id="2147485411" r:id="rId18"/>
    <p:sldLayoutId id="2147485412" r:id="rId19"/>
    <p:sldLayoutId id="2147485413" r:id="rId20"/>
    <p:sldLayoutId id="2147485414" r:id="rId21"/>
    <p:sldLayoutId id="2147485415" r:id="rId22"/>
    <p:sldLayoutId id="2147485416" r:id="rId23"/>
    <p:sldLayoutId id="2147485417" r:id="rId24"/>
    <p:sldLayoutId id="2147485418" r:id="rId25"/>
    <p:sldLayoutId id="2147485419" r:id="rId26"/>
    <p:sldLayoutId id="2147485420" r:id="rId27"/>
    <p:sldLayoutId id="2147485421" r:id="rId28"/>
    <p:sldLayoutId id="2147485423" r:id="rId29"/>
    <p:sldLayoutId id="2147485424" r:id="rId30"/>
    <p:sldLayoutId id="2147485425" r:id="rId31"/>
    <p:sldLayoutId id="2147485426"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48944436"/>
      </p:ext>
    </p:extLst>
  </p:cSld>
  <p:clrMap bg1="lt1" tx1="dk1" bg2="lt2" tx2="dk2" accent1="accent1" accent2="accent2" accent3="accent3" accent4="accent4" accent5="accent5" accent6="accent6" hlink="hlink" folHlink="folHlink"/>
  <p:sldLayoutIdLst>
    <p:sldLayoutId id="2147485434" r:id="rId1"/>
    <p:sldLayoutId id="2147485435" r:id="rId2"/>
    <p:sldLayoutId id="2147485436" r:id="rId3"/>
    <p:sldLayoutId id="2147485437" r:id="rId4"/>
    <p:sldLayoutId id="2147485438" r:id="rId5"/>
    <p:sldLayoutId id="2147485439" r:id="rId6"/>
    <p:sldLayoutId id="2147485440" r:id="rId7"/>
    <p:sldLayoutId id="2147485441" r:id="rId8"/>
    <p:sldLayoutId id="2147485442" r:id="rId9"/>
    <p:sldLayoutId id="2147485443" r:id="rId10"/>
    <p:sldLayoutId id="2147485444" r:id="rId11"/>
    <p:sldLayoutId id="2147485445" r:id="rId12"/>
    <p:sldLayoutId id="2147485446" r:id="rId13"/>
    <p:sldLayoutId id="2147485447" r:id="rId14"/>
    <p:sldLayoutId id="2147485448" r:id="rId15"/>
    <p:sldLayoutId id="2147485449" r:id="rId16"/>
    <p:sldLayoutId id="2147485450" r:id="rId17"/>
    <p:sldLayoutId id="2147485451" r:id="rId18"/>
    <p:sldLayoutId id="2147485452" r:id="rId19"/>
    <p:sldLayoutId id="2147485454" r:id="rId20"/>
    <p:sldLayoutId id="2147485456" r:id="rId21"/>
    <p:sldLayoutId id="2147485457" r:id="rId22"/>
    <p:sldLayoutId id="2147485515" r:id="rId23"/>
    <p:sldLayoutId id="2147485516" r:id="rId2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07259285"/>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 id="2147485469" r:id="rId10"/>
    <p:sldLayoutId id="2147485470" r:id="rId11"/>
    <p:sldLayoutId id="2147485471" r:id="rId12"/>
    <p:sldLayoutId id="2147485472" r:id="rId13"/>
    <p:sldLayoutId id="2147485473" r:id="rId14"/>
    <p:sldLayoutId id="2147485474" r:id="rId15"/>
    <p:sldLayoutId id="2147485475" r:id="rId16"/>
    <p:sldLayoutId id="2147485476" r:id="rId17"/>
    <p:sldLayoutId id="2147485477" r:id="rId18"/>
    <p:sldLayoutId id="2147485478" r:id="rId19"/>
    <p:sldLayoutId id="2147485479" r:id="rId20"/>
    <p:sldLayoutId id="2147485480" r:id="rId21"/>
    <p:sldLayoutId id="2147485481" r:id="rId22"/>
    <p:sldLayoutId id="2147485482" r:id="rId23"/>
    <p:sldLayoutId id="2147485483" r:id="rId24"/>
    <p:sldLayoutId id="2147485484" r:id="rId25"/>
    <p:sldLayoutId id="2147485485" r:id="rId26"/>
    <p:sldLayoutId id="2147485486" r:id="rId2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hyperlink" Target="Community.powerbi.com" TargetMode="External"/><Relationship Id="rId3" Type="http://schemas.openxmlformats.org/officeDocument/2006/relationships/hyperlink" Target="https://powerbi.microsoft.com/en-us/documentation/powerbi-admin-power-bi-security/" TargetMode="External"/><Relationship Id="rId7" Type="http://schemas.openxmlformats.org/officeDocument/2006/relationships/hyperlink" Target="http://www.microsoftvolumelicensing.com/DocumentSearch.aspx?Mode=3&amp;DocumentTypeId=31"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hyperlink" Target="https://www.microsoft.com/en-us/trustcenter" TargetMode="External"/><Relationship Id="rId5" Type="http://schemas.openxmlformats.org/officeDocument/2006/relationships/hyperlink" Target="https://powerbi.microsoft.com/en-us/documentation/" TargetMode="External"/><Relationship Id="rId4" Type="http://schemas.openxmlformats.org/officeDocument/2006/relationships/hyperlink" Target="https://powerbi.microsoft.com/en-us/documentation/powerbi-admin-analysis-services-connector-indepth/"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powerbi.microsoft.com/en-us/blog/new-monitoring-capabilities-for-power-bi-premium-capacities/" TargetMode="External"/><Relationship Id="rId3" Type="http://schemas.openxmlformats.org/officeDocument/2006/relationships/image" Target="../media/image42.png"/><Relationship Id="rId7" Type="http://schemas.openxmlformats.org/officeDocument/2006/relationships/hyperlink" Target="https://powerbi.microsoft.com/en-us/blog/announcing-the-power-bi-usage-metrics-solution-template/"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hyperlink" Target="https://powerbi.microsoft.com/en-us/blog/the-power-bi-activity-log-makes-it-easy-to-download-activity-data-for-custom-usage-reportin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docs.microsoft.com/en-us/power-bi/admin/service-admin-premium-workloads" TargetMode="External"/><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docs.microsoft.com/en-us/power-bi/admin/service-admin-premium-monitor-capacity" TargetMode="External"/><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52.png"/><Relationship Id="rId5" Type="http://schemas.openxmlformats.org/officeDocument/2006/relationships/hyperlink" Target="https://powerbi.microsoft.com/en-us/blog/announcing-long-term-usage-and-performance-insights-public-preview/" TargetMode="External"/><Relationship Id="rId10" Type="http://schemas.openxmlformats.org/officeDocument/2006/relationships/image" Target="../media/image56.png"/><Relationship Id="rId4" Type="http://schemas.openxmlformats.org/officeDocument/2006/relationships/hyperlink" Target="https://powerbi.microsoft.com/en-us/blog/announcing-timely-premium-capacity-overload-alerts/" TargetMode="External"/><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power-bi/admin/service-premium-capacity-optimize"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hyperlink" Target="https://powerbi.microsoft.com/en-us/blog/power-bi-premium-know-what-your-premium-capacity-can-handle/" TargetMode="External"/><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hyperlink" Target="https://docs.microsoft.com/en-us/power-bi/admin/service-premium-what-i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docs.microsoft.com/en-us/power-bi/paginated-reports-data-sources" TargetMode="External"/><Relationship Id="rId1" Type="http://schemas.openxmlformats.org/officeDocument/2006/relationships/slideLayout" Target="../slideLayouts/slideLayout16.xml"/><Relationship Id="rId5" Type="http://schemas.openxmlformats.org/officeDocument/2006/relationships/hyperlink" Target="https://docs.microsoft.com/en-us/power-bi/learning-catalog/paginated-reports-online-course" TargetMode="Externa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power-bi/guidance/powerbi-migration-overview"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oft.github.io/PowerBI-JavaScript/demo/v2-demo/index.html" TargetMode="External"/><Relationship Id="rId7"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power-bi/service-admin-premium-workloads" TargetMode="External"/><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66.png"/><Relationship Id="rId5" Type="http://schemas.openxmlformats.org/officeDocument/2006/relationships/image" Target="../media/image54.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hyperlink" Target="https://techcommunity.microsoft.com/t5/analytics-on-azure-blog/understanding-azure-analysis-services-processing-using-log/ba-p/1877985" TargetMode="External"/><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72.gif"/><Relationship Id="rId5" Type="http://schemas.openxmlformats.org/officeDocument/2006/relationships/image" Target="../media/image71.png"/><Relationship Id="rId4" Type="http://schemas.openxmlformats.org/officeDocument/2006/relationships/hyperlink" Target="https://powerbi.microsoft.com/en-us/blog/announcing-long-term-usage-and-performance-insights-public-preview/"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hyperlink" Target="https://powerbi.microsoft.com/en-us/blog/power-bi-as-a-superset-of-azure-analysis-services/"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hyperlink" Target="https://powerbi.microsoft.com/en-us/blog/new-authentication-option-facilitates-aas-migrations-to-power-bi-premium-at-a-low-price-point/" TargetMode="External"/><Relationship Id="rId7" Type="http://schemas.openxmlformats.org/officeDocument/2006/relationships/hyperlink" Target="https://docs.microsoft.com/en-us/power-bi/enterprise/service-premium-capacity-optimize#testing-approaches"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hyperlink" Target="https://docs.microsoft.com/en-us/power-bi/enterprise/service-premium-what-is#reserved-capacities" TargetMode="External"/><Relationship Id="rId5" Type="http://schemas.openxmlformats.org/officeDocument/2006/relationships/hyperlink" Target="https://docs.microsoft.com/en-us/power-bi/enterprise/service-premium-backup-restore-dataset" TargetMode="External"/><Relationship Id="rId4" Type="http://schemas.openxmlformats.org/officeDocument/2006/relationships/hyperlink" Target="https://docs.microsoft.com/en-us/analysis-services/deployment/deploy-from-visual-studio-tabular?view=asallproducts-allversion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learn.microsoft.com/en-us/power-bi/connect-data/incremental-refresh-overview"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hyperlink" Target="https://powerbi.microsoft.com/en-us/blog/announcing-public-preview-of-hybrid-tables-in-power-bi-premium"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77.gif"/><Relationship Id="rId4" Type="http://schemas.openxmlformats.org/officeDocument/2006/relationships/hyperlink" Target="https://docs.microsoft.com/en-us/power-bi/connect-data/service-dataset-modes-understand"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docs.microsoft.com/en-us/power-query" TargetMode="External"/><Relationship Id="rId7"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power-query"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hyperlink" Target="https://www.sqlbi.com/topics/optimization/" TargetMode="External"/><Relationship Id="rId3" Type="http://schemas.openxmlformats.org/officeDocument/2006/relationships/hyperlink" Target="https://learn.microsoft.com/en-us/power-bi/enterprise/service-premium-large-models" TargetMode="External"/><Relationship Id="rId7" Type="http://schemas.openxmlformats.org/officeDocument/2006/relationships/hyperlink" Target="https://learn.microsoft.com/en-us/power-bi/guidance/power-bi-optimization"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hyperlink" Target="https://guyinacube.com/2020/08/27/reduce-power-bi-dataset-size-by-60-with-one-checkbox/" TargetMode="External"/><Relationship Id="rId5" Type="http://schemas.openxmlformats.org/officeDocument/2006/relationships/slide" Target="slide33.xml"/><Relationship Id="rId4" Type="http://schemas.openxmlformats.org/officeDocument/2006/relationships/slide" Target="slide19.xml"/></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learn.microsoft.com/en-us/power-bi/enterprise/service-premium-large-models" TargetMode="External"/><Relationship Id="rId7" Type="http://schemas.openxmlformats.org/officeDocument/2006/relationships/hyperlink" Target="https://www.sqlbi.com/topics/optimization/"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hyperlink" Target="https://learn.microsoft.com/en-us/power-bi/guidance/power-bi-optimization" TargetMode="External"/><Relationship Id="rId5" Type="http://schemas.openxmlformats.org/officeDocument/2006/relationships/slide" Target="slide33.xml"/><Relationship Id="rId4" Type="http://schemas.openxmlformats.org/officeDocument/2006/relationships/slide" Target="slide19.xml"/></Relationships>
</file>

<file path=ppt/slides/_rels/slide43.xml.rels><?xml version="1.0" encoding="UTF-8" standalone="yes"?>
<Relationships xmlns="http://schemas.openxmlformats.org/package/2006/relationships"><Relationship Id="rId3" Type="http://schemas.openxmlformats.org/officeDocument/2006/relationships/hyperlink" Target="https://daxstudio.org/downloads/" TargetMode="External"/><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hyperlink" Target="https://learn.microsoft.com/en-us/power-bi/guidance/import-modeling-data-reduction"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hyperlink" Target="https://dax.tips/2021/02/15/visualise-your-power-bi-refresh/"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93.png"/><Relationship Id="rId4" Type="http://schemas.openxmlformats.org/officeDocument/2006/relationships/hyperlink" Target="https://learn.microsoft.com/en-us/power-query/best-practice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learn.microsoft.com/en-us/power-bi/transform-model/dataflows/dataflows-premium-features?tabs=gen2"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hyperlink" Target="https://learn.microsoft.com/en-us/power-bi/transform-model/datamarts/datamarts-overview"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146.xm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146.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5.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power-bi/developer/embedded/embedded-capacity"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hyperlink" Target="https://docs.microsoft.com/en-us/power-bi/report-server/quickstart-embe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power-bi/service-gateway-sso-overview"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sql/relational-databases/security/row-level-security?view=sql-server-ver15"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techcommunity.microsoft.com/t5/sql-server-blog/row-level-security-performance-and-common-patterns/ba-p/38436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dirty="0">
                <a:highlight>
                  <a:srgbClr val="FFFFFF"/>
                </a:highlight>
              </a:rPr>
              <a:t>Publishing and Sharing Content - Best Practices</a:t>
            </a:r>
          </a:p>
          <a:p>
            <a:pPr>
              <a:spcBef>
                <a:spcPts val="0"/>
              </a:spcBef>
              <a:spcAft>
                <a:spcPts val="0"/>
              </a:spcAft>
            </a:pPr>
            <a:r>
              <a:rPr lang="en-US" dirty="0">
                <a:highlight>
                  <a:srgbClr val="FFFFFF"/>
                </a:highlight>
              </a:rPr>
              <a:t>Supporting Data Refresh and Live Connections</a:t>
            </a:r>
          </a:p>
          <a:p>
            <a:pPr>
              <a:spcBef>
                <a:spcPts val="0"/>
              </a:spcBef>
              <a:spcAft>
                <a:spcPts val="0"/>
              </a:spcAft>
            </a:pPr>
            <a:r>
              <a:rPr lang="en-US" b="1" i="1" dirty="0">
                <a:highlight>
                  <a:srgbClr val="FFFF00"/>
                </a:highlight>
              </a:rPr>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8093280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Collaboration within your organization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Scopes of control</a:t>
            </a:r>
          </a:p>
          <a:p>
            <a:pPr lvl="1"/>
            <a:r>
              <a:rPr lang="en-US" sz="2000" dirty="0"/>
              <a:t>User</a:t>
            </a:r>
          </a:p>
          <a:p>
            <a:pPr lvl="1"/>
            <a:r>
              <a:rPr lang="en-US" sz="2000" dirty="0"/>
              <a:t>Groups</a:t>
            </a:r>
          </a:p>
          <a:p>
            <a:pPr lvl="1"/>
            <a:r>
              <a:rPr lang="en-US" sz="2000" dirty="0"/>
              <a:t>My Organization</a:t>
            </a:r>
          </a:p>
          <a:p>
            <a:pPr marL="0" indent="0">
              <a:buNone/>
            </a:pPr>
            <a:endParaRPr lang="en-US" sz="2800" dirty="0"/>
          </a:p>
          <a:p>
            <a:r>
              <a:rPr lang="en-US" sz="2800" dirty="0"/>
              <a:t>Think about which scope is right for </a:t>
            </a:r>
          </a:p>
          <a:p>
            <a:pPr marL="0" indent="0">
              <a:buNone/>
            </a:pPr>
            <a:r>
              <a:rPr lang="en-US" sz="2800" dirty="0"/>
              <a:t>managing access when collaborating</a:t>
            </a:r>
          </a:p>
          <a:p>
            <a:pPr marL="0" indent="0">
              <a:buNone/>
            </a:pPr>
            <a:endParaRPr lang="en-US" sz="2800" dirty="0"/>
          </a:p>
          <a:p>
            <a:pPr marL="0" indent="0">
              <a:buNone/>
            </a:pPr>
            <a:r>
              <a:rPr lang="en-US" sz="2800" dirty="0"/>
              <a:t>Ways to control collaboration</a:t>
            </a:r>
          </a:p>
          <a:p>
            <a:pPr lvl="1"/>
            <a:r>
              <a:rPr lang="en-US" sz="2000" dirty="0"/>
              <a:t>Power BI Workspaces</a:t>
            </a:r>
          </a:p>
          <a:p>
            <a:pPr lvl="1"/>
            <a:r>
              <a:rPr lang="en-US" sz="2000" dirty="0"/>
              <a:t>Apps</a:t>
            </a:r>
          </a:p>
          <a:p>
            <a:pPr lvl="1"/>
            <a:r>
              <a:rPr lang="en-US" sz="2000" dirty="0"/>
              <a:t>Sharing (i.e. dataset sharing – or sharing a dashboard/reports via Email/Distribution Lists/Groups)</a:t>
            </a:r>
          </a:p>
          <a:p>
            <a:pPr marL="0" indent="0">
              <a:buNone/>
            </a:pPr>
            <a:endParaRPr lang="en-US" sz="2800" dirty="0"/>
          </a:p>
          <a:p>
            <a:endParaRPr lang="en-US" sz="2800" dirty="0"/>
          </a:p>
          <a:p>
            <a:endParaRPr lang="en-US" sz="2800" dirty="0"/>
          </a:p>
        </p:txBody>
      </p:sp>
      <p:grpSp>
        <p:nvGrpSpPr>
          <p:cNvPr id="16" name="Group 15"/>
          <p:cNvGrpSpPr/>
          <p:nvPr/>
        </p:nvGrpSpPr>
        <p:grpSpPr>
          <a:xfrm>
            <a:off x="7389440" y="1365832"/>
            <a:ext cx="4535640" cy="2438399"/>
            <a:chOff x="4084637" y="3573462"/>
            <a:chExt cx="4535640" cy="2438399"/>
          </a:xfrm>
        </p:grpSpPr>
        <p:grpSp>
          <p:nvGrpSpPr>
            <p:cNvPr id="17" name="Group 16"/>
            <p:cNvGrpSpPr/>
            <p:nvPr/>
          </p:nvGrpSpPr>
          <p:grpSpPr>
            <a:xfrm>
              <a:off x="4084637" y="3573462"/>
              <a:ext cx="4535640" cy="2438399"/>
              <a:chOff x="6370637" y="2623954"/>
              <a:chExt cx="4535640" cy="2438399"/>
            </a:xfrm>
          </p:grpSpPr>
          <p:sp>
            <p:nvSpPr>
              <p:cNvPr id="22" name="Rectangle 21"/>
              <p:cNvSpPr/>
              <p:nvPr/>
            </p:nvSpPr>
            <p:spPr bwMode="auto">
              <a:xfrm>
                <a:off x="6370637" y="2623954"/>
                <a:ext cx="4535640" cy="243839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extBox 22"/>
              <p:cNvSpPr txBox="1"/>
              <p:nvPr/>
            </p:nvSpPr>
            <p:spPr>
              <a:xfrm>
                <a:off x="6370637" y="2629065"/>
                <a:ext cx="263514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rPr>
                  <a:t>My Organization</a:t>
                </a:r>
              </a:p>
            </p:txBody>
          </p:sp>
        </p:grpSp>
        <p:pic>
          <p:nvPicPr>
            <p:cNvPr id="18" name="Picture 17" descr="Remove Male User Icon 64x64 Png | HD Walls | Find Wallpapers"/>
            <p:cNvPicPr>
              <a:picLocks noChangeAspect="1"/>
            </p:cNvPicPr>
            <p:nvPr/>
          </p:nvPicPr>
          <p:blipFill>
            <a:blip r:embed="rId3"/>
            <a:stretch>
              <a:fillRect/>
            </a:stretch>
          </p:blipFill>
          <p:spPr>
            <a:xfrm>
              <a:off x="5099914" y="5292272"/>
              <a:ext cx="527369" cy="527369"/>
            </a:xfrm>
            <a:prstGeom prst="rect">
              <a:avLst/>
            </a:prstGeom>
          </p:spPr>
        </p:pic>
        <p:pic>
          <p:nvPicPr>
            <p:cNvPr id="19" name="Picture 18" descr="female user icon - vector Clip Art"/>
            <p:cNvPicPr>
              <a:picLocks noChangeAspect="1"/>
            </p:cNvPicPr>
            <p:nvPr/>
          </p:nvPicPr>
          <p:blipFill>
            <a:blip r:embed="rId4"/>
            <a:stretch>
              <a:fillRect/>
            </a:stretch>
          </p:blipFill>
          <p:spPr>
            <a:xfrm>
              <a:off x="4627100" y="5310672"/>
              <a:ext cx="411661" cy="410975"/>
            </a:xfrm>
            <a:prstGeom prst="rect">
              <a:avLst/>
            </a:prstGeom>
          </p:spPr>
        </p:pic>
        <p:pic>
          <p:nvPicPr>
            <p:cNvPr id="20" name="Picture 19" descr="Remove Male User Icon 64x64 Png | HD Walls | Find Wallpapers"/>
            <p:cNvPicPr>
              <a:picLocks noChangeAspect="1"/>
            </p:cNvPicPr>
            <p:nvPr/>
          </p:nvPicPr>
          <p:blipFill>
            <a:blip r:embed="rId3"/>
            <a:stretch>
              <a:fillRect/>
            </a:stretch>
          </p:blipFill>
          <p:spPr>
            <a:xfrm>
              <a:off x="5088904" y="4630767"/>
              <a:ext cx="527369" cy="527369"/>
            </a:xfrm>
            <a:prstGeom prst="rect">
              <a:avLst/>
            </a:prstGeom>
          </p:spPr>
        </p:pic>
        <p:pic>
          <p:nvPicPr>
            <p:cNvPr id="21" name="Picture 20" descr="female user icon - vector Clip Art"/>
            <p:cNvPicPr>
              <a:picLocks noChangeAspect="1"/>
            </p:cNvPicPr>
            <p:nvPr/>
          </p:nvPicPr>
          <p:blipFill>
            <a:blip r:embed="rId4"/>
            <a:stretch>
              <a:fillRect/>
            </a:stretch>
          </p:blipFill>
          <p:spPr>
            <a:xfrm>
              <a:off x="4616090" y="4649167"/>
              <a:ext cx="411661" cy="410975"/>
            </a:xfrm>
            <a:prstGeom prst="rect">
              <a:avLst/>
            </a:prstGeom>
          </p:spPr>
        </p:pic>
      </p:grpSp>
      <p:grpSp>
        <p:nvGrpSpPr>
          <p:cNvPr id="24" name="Group 23"/>
          <p:cNvGrpSpPr/>
          <p:nvPr/>
        </p:nvGrpSpPr>
        <p:grpSpPr>
          <a:xfrm>
            <a:off x="9438184" y="2229622"/>
            <a:ext cx="2478240" cy="1579672"/>
            <a:chOff x="6133381" y="4437252"/>
            <a:chExt cx="2478240" cy="1579672"/>
          </a:xfrm>
          <a:solidFill>
            <a:srgbClr val="FFC000"/>
          </a:solidFill>
        </p:grpSpPr>
        <p:grpSp>
          <p:nvGrpSpPr>
            <p:cNvPr id="25" name="Group 24"/>
            <p:cNvGrpSpPr/>
            <p:nvPr/>
          </p:nvGrpSpPr>
          <p:grpSpPr>
            <a:xfrm>
              <a:off x="6133381" y="4437252"/>
              <a:ext cx="2478240" cy="1579672"/>
              <a:chOff x="8419381" y="3487744"/>
              <a:chExt cx="2478240" cy="1579672"/>
            </a:xfrm>
            <a:grpFill/>
          </p:grpSpPr>
          <p:sp>
            <p:nvSpPr>
              <p:cNvPr id="28" name="Rectangle 27"/>
              <p:cNvSpPr/>
              <p:nvPr/>
            </p:nvSpPr>
            <p:spPr bwMode="auto">
              <a:xfrm>
                <a:off x="8419381" y="3487744"/>
                <a:ext cx="2478240" cy="1579672"/>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9" name="TextBox 28"/>
              <p:cNvSpPr txBox="1"/>
              <p:nvPr/>
            </p:nvSpPr>
            <p:spPr>
              <a:xfrm>
                <a:off x="8448498" y="3520090"/>
                <a:ext cx="1351139" cy="627864"/>
              </a:xfrm>
              <a:prstGeom prst="rect">
                <a:avLst/>
              </a:prstGeom>
              <a:grp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Groups</a:t>
                </a:r>
              </a:p>
            </p:txBody>
          </p:sp>
        </p:grpSp>
        <p:pic>
          <p:nvPicPr>
            <p:cNvPr id="26" name="Picture 25" descr="Remove Male User Icon 64x64 Png | HD Walls | Find Wallpapers"/>
            <p:cNvPicPr>
              <a:picLocks noChangeAspect="1"/>
            </p:cNvPicPr>
            <p:nvPr/>
          </p:nvPicPr>
          <p:blipFill>
            <a:blip r:embed="rId3"/>
            <a:stretch>
              <a:fillRect/>
            </a:stretch>
          </p:blipFill>
          <p:spPr>
            <a:xfrm>
              <a:off x="6980461" y="5344175"/>
              <a:ext cx="527369" cy="527369"/>
            </a:xfrm>
            <a:prstGeom prst="rect">
              <a:avLst/>
            </a:prstGeom>
            <a:grpFill/>
          </p:spPr>
        </p:pic>
        <p:pic>
          <p:nvPicPr>
            <p:cNvPr id="27" name="Picture 26" descr="female user icon - vector Clip Art"/>
            <p:cNvPicPr>
              <a:picLocks noChangeAspect="1"/>
            </p:cNvPicPr>
            <p:nvPr/>
          </p:nvPicPr>
          <p:blipFill>
            <a:blip r:embed="rId4"/>
            <a:stretch>
              <a:fillRect/>
            </a:stretch>
          </p:blipFill>
          <p:spPr>
            <a:xfrm>
              <a:off x="6507647" y="5362575"/>
              <a:ext cx="411661" cy="410975"/>
            </a:xfrm>
            <a:prstGeom prst="rect">
              <a:avLst/>
            </a:prstGeom>
            <a:grpFill/>
          </p:spPr>
        </p:pic>
      </p:grpSp>
      <p:grpSp>
        <p:nvGrpSpPr>
          <p:cNvPr id="30" name="Group 29"/>
          <p:cNvGrpSpPr/>
          <p:nvPr/>
        </p:nvGrpSpPr>
        <p:grpSpPr>
          <a:xfrm>
            <a:off x="11038383" y="2813632"/>
            <a:ext cx="878041" cy="995662"/>
            <a:chOff x="10019580" y="4071754"/>
            <a:chExt cx="878041" cy="995662"/>
          </a:xfrm>
          <a:solidFill>
            <a:srgbClr val="F78C1F"/>
          </a:solidFill>
        </p:grpSpPr>
        <p:sp>
          <p:nvSpPr>
            <p:cNvPr id="31" name="Rectangle 30"/>
            <p:cNvSpPr/>
            <p:nvPr/>
          </p:nvSpPr>
          <p:spPr bwMode="auto">
            <a:xfrm>
              <a:off x="10019580" y="4076816"/>
              <a:ext cx="878041" cy="990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 name="TextBox 31"/>
            <p:cNvSpPr txBox="1"/>
            <p:nvPr/>
          </p:nvSpPr>
          <p:spPr>
            <a:xfrm>
              <a:off x="10085842" y="4071754"/>
              <a:ext cx="780595" cy="489365"/>
            </a:xfrm>
            <a:prstGeom prst="rect">
              <a:avLst/>
            </a:prstGeom>
            <a:grp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User</a:t>
              </a:r>
            </a:p>
          </p:txBody>
        </p:sp>
        <p:pic>
          <p:nvPicPr>
            <p:cNvPr id="33" name="Picture 32" descr="female user icon - vector Clip Art"/>
            <p:cNvPicPr>
              <a:picLocks noChangeAspect="1"/>
            </p:cNvPicPr>
            <p:nvPr/>
          </p:nvPicPr>
          <p:blipFill>
            <a:blip r:embed="rId4"/>
            <a:stretch>
              <a:fillRect/>
            </a:stretch>
          </p:blipFill>
          <p:spPr>
            <a:xfrm>
              <a:off x="10260210" y="4459158"/>
              <a:ext cx="411661" cy="410975"/>
            </a:xfrm>
            <a:prstGeom prst="rect">
              <a:avLst/>
            </a:prstGeom>
            <a:grpFill/>
          </p:spPr>
        </p:pic>
      </p:grpSp>
    </p:spTree>
    <p:extLst>
      <p:ext uri="{BB962C8B-B14F-4D97-AF65-F5344CB8AC3E}">
        <p14:creationId xmlns:p14="http://schemas.microsoft.com/office/powerpoint/2010/main" val="3035402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Collaboration outsides of your organization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You can share dashboards/reports with people outside your organization via email with a link to the shared dashboard/report</a:t>
            </a:r>
          </a:p>
          <a:p>
            <a:pPr lvl="1"/>
            <a:r>
              <a:rPr lang="en-US" sz="2000" dirty="0"/>
              <a:t>The recipient has to sign-in to Power BI to see the dashboard/reports</a:t>
            </a:r>
          </a:p>
          <a:p>
            <a:pPr lvl="1"/>
            <a:r>
              <a:rPr lang="en-US" sz="2000" dirty="0"/>
              <a:t>If they don't have a Power BI account, they can create one after clicking the link</a:t>
            </a:r>
          </a:p>
          <a:p>
            <a:pPr lvl="1"/>
            <a:r>
              <a:rPr lang="en-US" sz="2000" dirty="0"/>
              <a:t>External sharing can be turned off by the tenant admin</a:t>
            </a:r>
            <a:endParaRPr lang="en-US" sz="2800" dirty="0"/>
          </a:p>
          <a:p>
            <a:r>
              <a:rPr lang="en-US" sz="2800" dirty="0"/>
              <a:t>Note – you can also expose a report for anonymous access (publish to web)</a:t>
            </a:r>
          </a:p>
          <a:p>
            <a:pPr lvl="1"/>
            <a:r>
              <a:rPr lang="en-US" sz="2000" dirty="0"/>
              <a:t>This can also be turned on/off by the tenant admin</a:t>
            </a:r>
          </a:p>
          <a:p>
            <a:r>
              <a:rPr lang="en-US" sz="2800" dirty="0"/>
              <a:t>Update (Feb 2018) – Power BI now integrates with Azure AD B2B</a:t>
            </a:r>
          </a:p>
          <a:p>
            <a:pPr lvl="1"/>
            <a:r>
              <a:rPr lang="en-US" sz="2000" dirty="0"/>
              <a:t>Allows distribution of Power BI content to guest users outside of the org</a:t>
            </a:r>
          </a:p>
          <a:p>
            <a:pPr lvl="1"/>
            <a:r>
              <a:rPr lang="en-US" sz="2000" dirty="0"/>
              <a:t>Three licensing options – Power BI Premium, Assign Pro license to guest user, or guest user brings their own Power BI Pro license</a:t>
            </a:r>
            <a:endParaRPr lang="en-US" sz="1200" dirty="0"/>
          </a:p>
          <a:p>
            <a:pPr lvl="1"/>
            <a:r>
              <a:rPr lang="en-US" sz="2000" dirty="0"/>
              <a:t>https://docs.microsoft.com/en-us/power-bi/service-admin-azure-ad-b2b</a:t>
            </a:r>
          </a:p>
          <a:p>
            <a:pPr lvl="1"/>
            <a:endParaRPr lang="en-US" sz="2000" dirty="0"/>
          </a:p>
          <a:p>
            <a:endParaRPr lang="en-US" sz="2000" dirty="0"/>
          </a:p>
          <a:p>
            <a:pPr marL="0" indent="0">
              <a:buNone/>
            </a:pPr>
            <a:endParaRPr lang="en-US" sz="2800" dirty="0"/>
          </a:p>
          <a:p>
            <a:endParaRPr lang="en-US" sz="2800" dirty="0"/>
          </a:p>
          <a:p>
            <a:endParaRPr lang="en-US" sz="2800" dirty="0"/>
          </a:p>
        </p:txBody>
      </p:sp>
    </p:spTree>
    <p:extLst>
      <p:ext uri="{BB962C8B-B14F-4D97-AF65-F5344CB8AC3E}">
        <p14:creationId xmlns:p14="http://schemas.microsoft.com/office/powerpoint/2010/main" val="21582875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Resources</a:t>
            </a:r>
          </a:p>
        </p:txBody>
      </p:sp>
      <p:sp>
        <p:nvSpPr>
          <p:cNvPr id="3" name="Text Placeholder 2"/>
          <p:cNvSpPr txBox="1">
            <a:spLocks/>
          </p:cNvSpPr>
          <p:nvPr/>
        </p:nvSpPr>
        <p:spPr>
          <a:xfrm>
            <a:off x="269241" y="1365832"/>
            <a:ext cx="58572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1500" indent="-571500"/>
            <a:r>
              <a:rPr lang="en-US" sz="2800" b="1" dirty="0">
                <a:hlinkClick r:id="rId3"/>
              </a:rPr>
              <a:t>Security whitepaper </a:t>
            </a:r>
            <a:endParaRPr lang="en-US" sz="2800" b="1" dirty="0"/>
          </a:p>
          <a:p>
            <a:pPr marL="571500" indent="-571500"/>
            <a:r>
              <a:rPr lang="en-US" sz="2800" b="1" dirty="0">
                <a:hlinkClick r:id="rId4"/>
              </a:rPr>
              <a:t>Row Level Security </a:t>
            </a:r>
            <a:endParaRPr lang="en-US" sz="2800" b="1" dirty="0"/>
          </a:p>
          <a:p>
            <a:pPr marL="571500" indent="-571500"/>
            <a:r>
              <a:rPr lang="en-US" sz="2800" b="1" dirty="0">
                <a:hlinkClick r:id="rId5"/>
              </a:rPr>
              <a:t>Power BI Documentation</a:t>
            </a:r>
            <a:endParaRPr lang="en-US" sz="2800" b="1" dirty="0"/>
          </a:p>
          <a:p>
            <a:pPr marL="571500" indent="-571500"/>
            <a:r>
              <a:rPr lang="en-US" sz="2800" dirty="0">
                <a:hlinkClick r:id="rId6"/>
              </a:rPr>
              <a:t>Microsoft Trust Center</a:t>
            </a:r>
            <a:r>
              <a:rPr lang="en-US" sz="2800" dirty="0"/>
              <a:t>- Power BI</a:t>
            </a:r>
          </a:p>
          <a:p>
            <a:pPr marL="571500" indent="-571500"/>
            <a:r>
              <a:rPr lang="en-US" sz="2800" dirty="0">
                <a:hlinkClick r:id="rId7"/>
              </a:rPr>
              <a:t>Data Sovereignty</a:t>
            </a:r>
            <a:endParaRPr lang="en-US" sz="2800" dirty="0"/>
          </a:p>
          <a:p>
            <a:pPr marL="571500" indent="-571500"/>
            <a:r>
              <a:rPr lang="en-US" sz="2800" dirty="0">
                <a:hlinkClick r:id="rId8"/>
              </a:rPr>
              <a:t>Power BI Community </a:t>
            </a:r>
            <a:endParaRPr lang="en-US" sz="2800" dirty="0"/>
          </a:p>
          <a:p>
            <a:endParaRPr lang="en-US" sz="2000" dirty="0"/>
          </a:p>
          <a:p>
            <a:pPr marL="0" indent="0">
              <a:buNone/>
            </a:pPr>
            <a:endParaRPr lang="en-US" sz="2800" dirty="0"/>
          </a:p>
          <a:p>
            <a:endParaRPr lang="en-US" sz="2800" dirty="0"/>
          </a:p>
          <a:p>
            <a:endParaRPr lang="en-US" sz="2800" dirty="0"/>
          </a:p>
        </p:txBody>
      </p:sp>
    </p:spTree>
    <p:extLst>
      <p:ext uri="{BB962C8B-B14F-4D97-AF65-F5344CB8AC3E}">
        <p14:creationId xmlns:p14="http://schemas.microsoft.com/office/powerpoint/2010/main" val="3936885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Tenant-Level Settings</a:t>
            </a:r>
            <a:br>
              <a:rPr lang="en-US" sz="3200" dirty="0">
                <a:solidFill>
                  <a:schemeClr val="tx1"/>
                </a:solidFill>
              </a:rPr>
            </a:br>
            <a:r>
              <a:rPr lang="en-US" sz="3200" dirty="0">
                <a:solidFill>
                  <a:schemeClr val="tx1"/>
                </a:solidFill>
              </a:rPr>
              <a:t>.</a:t>
            </a:r>
          </a:p>
        </p:txBody>
      </p:sp>
      <p:pic>
        <p:nvPicPr>
          <p:cNvPr id="5" name="Picture 4">
            <a:extLst>
              <a:ext uri="{FF2B5EF4-FFF2-40B4-BE49-F238E27FC236}">
                <a16:creationId xmlns:a16="http://schemas.microsoft.com/office/drawing/2014/main" id="{AFFB4CCB-4566-47CC-AAF8-BA6DA7208C7D}"/>
              </a:ext>
            </a:extLst>
          </p:cNvPr>
          <p:cNvPicPr>
            <a:picLocks noChangeAspect="1"/>
          </p:cNvPicPr>
          <p:nvPr/>
        </p:nvPicPr>
        <p:blipFill>
          <a:blip r:embed="rId3"/>
          <a:stretch>
            <a:fillRect/>
          </a:stretch>
        </p:blipFill>
        <p:spPr>
          <a:xfrm>
            <a:off x="445549" y="1001073"/>
            <a:ext cx="4005109" cy="5863990"/>
          </a:xfrm>
          <a:prstGeom prst="rect">
            <a:avLst/>
          </a:prstGeom>
        </p:spPr>
      </p:pic>
      <p:pic>
        <p:nvPicPr>
          <p:cNvPr id="6" name="Picture 5">
            <a:extLst>
              <a:ext uri="{FF2B5EF4-FFF2-40B4-BE49-F238E27FC236}">
                <a16:creationId xmlns:a16="http://schemas.microsoft.com/office/drawing/2014/main" id="{6FCCECB0-4C62-412F-A55B-8E6BD741FD8C}"/>
              </a:ext>
            </a:extLst>
          </p:cNvPr>
          <p:cNvPicPr>
            <a:picLocks noChangeAspect="1"/>
          </p:cNvPicPr>
          <p:nvPr/>
        </p:nvPicPr>
        <p:blipFill>
          <a:blip r:embed="rId4"/>
          <a:stretch>
            <a:fillRect/>
          </a:stretch>
        </p:blipFill>
        <p:spPr>
          <a:xfrm>
            <a:off x="4387357" y="979403"/>
            <a:ext cx="3800511" cy="5677081"/>
          </a:xfrm>
          <a:prstGeom prst="rect">
            <a:avLst/>
          </a:prstGeom>
        </p:spPr>
      </p:pic>
      <p:pic>
        <p:nvPicPr>
          <p:cNvPr id="7" name="Picture 6">
            <a:extLst>
              <a:ext uri="{FF2B5EF4-FFF2-40B4-BE49-F238E27FC236}">
                <a16:creationId xmlns:a16="http://schemas.microsoft.com/office/drawing/2014/main" id="{4C14BAF9-3A03-46EB-9FAA-465D5C3837CF}"/>
              </a:ext>
            </a:extLst>
          </p:cNvPr>
          <p:cNvPicPr>
            <a:picLocks noChangeAspect="1"/>
          </p:cNvPicPr>
          <p:nvPr/>
        </p:nvPicPr>
        <p:blipFill>
          <a:blip r:embed="rId5"/>
          <a:stretch>
            <a:fillRect/>
          </a:stretch>
        </p:blipFill>
        <p:spPr>
          <a:xfrm>
            <a:off x="8386484" y="979403"/>
            <a:ext cx="3339979" cy="5557905"/>
          </a:xfrm>
          <a:prstGeom prst="rect">
            <a:avLst/>
          </a:prstGeom>
        </p:spPr>
      </p:pic>
    </p:spTree>
    <p:extLst>
      <p:ext uri="{BB962C8B-B14F-4D97-AF65-F5344CB8AC3E}">
        <p14:creationId xmlns:p14="http://schemas.microsoft.com/office/powerpoint/2010/main" val="36793928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RLS / Adjusting Tenant Level Settings</a:t>
            </a:r>
            <a:endParaRPr lang="en-US" i="1" dirty="0"/>
          </a:p>
        </p:txBody>
      </p:sp>
      <p:sp>
        <p:nvSpPr>
          <p:cNvPr id="4" name="TextBox 3">
            <a:extLst>
              <a:ext uri="{FF2B5EF4-FFF2-40B4-BE49-F238E27FC236}">
                <a16:creationId xmlns:a16="http://schemas.microsoft.com/office/drawing/2014/main" id="{0A7C531C-2541-4F7A-9314-D5A5B494F8E9}"/>
              </a:ext>
            </a:extLst>
          </p:cNvPr>
          <p:cNvSpPr txBox="1"/>
          <p:nvPr/>
        </p:nvSpPr>
        <p:spPr>
          <a:xfrm>
            <a:off x="249752" y="6306235"/>
            <a:ext cx="9174480" cy="369332"/>
          </a:xfrm>
          <a:prstGeom prst="rect">
            <a:avLst/>
          </a:prstGeom>
          <a:noFill/>
        </p:spPr>
        <p:txBody>
          <a:bodyPr wrap="square">
            <a:spAutoFit/>
          </a:bodyPr>
          <a:lstStyle/>
          <a:p>
            <a:r>
              <a:rPr lang="en-US" dirty="0"/>
              <a:t>https://docs.microsoft.com/en-us/power-bi/guidance/admin-tenant-settings</a:t>
            </a:r>
          </a:p>
        </p:txBody>
      </p:sp>
    </p:spTree>
    <p:extLst>
      <p:ext uri="{BB962C8B-B14F-4D97-AF65-F5344CB8AC3E}">
        <p14:creationId xmlns:p14="http://schemas.microsoft.com/office/powerpoint/2010/main" val="32843259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dirty="0">
                <a:highlight>
                  <a:srgbClr val="FFFFFF"/>
                </a:highlight>
              </a:rPr>
              <a:t>Publishing and Sharing Content - Best Practices</a:t>
            </a:r>
          </a:p>
          <a:p>
            <a:pPr>
              <a:spcBef>
                <a:spcPts val="0"/>
              </a:spcBef>
              <a:spcAft>
                <a:spcPts val="0"/>
              </a:spcAft>
            </a:pPr>
            <a:r>
              <a:rPr lang="en-US" dirty="0">
                <a:highlight>
                  <a:srgbClr val="FFFFFF"/>
                </a:highlight>
              </a:rPr>
              <a:t>Supporting Data Refresh and Live Connections</a:t>
            </a:r>
          </a:p>
          <a:p>
            <a:pPr>
              <a:spcBef>
                <a:spcPts val="0"/>
              </a:spcBef>
              <a:spcAft>
                <a:spcPts val="0"/>
              </a:spcAft>
            </a:pPr>
            <a:r>
              <a:rPr lang="en-US" dirty="0">
                <a:highlight>
                  <a:srgbClr val="FFFFFF"/>
                </a:highlight>
              </a:rPr>
              <a:t>Security Best Practices</a:t>
            </a:r>
          </a:p>
          <a:p>
            <a:pPr>
              <a:spcBef>
                <a:spcPts val="0"/>
              </a:spcBef>
              <a:spcAft>
                <a:spcPts val="0"/>
              </a:spcAft>
            </a:pPr>
            <a:r>
              <a:rPr lang="en-US" b="1" i="1" dirty="0">
                <a:highlight>
                  <a:srgbClr val="FFFF00"/>
                </a:highlight>
              </a:rPr>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29290226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Monitoring and Auditing</a:t>
            </a:r>
            <a:br>
              <a:rPr lang="en-US" dirty="0"/>
            </a:br>
            <a:r>
              <a:rPr lang="en-US" sz="3200" dirty="0">
                <a:solidFill>
                  <a:schemeClr val="tx1"/>
                </a:solidFill>
              </a:rPr>
              <a:t>Overview</a:t>
            </a:r>
          </a:p>
        </p:txBody>
      </p:sp>
      <p:sp>
        <p:nvSpPr>
          <p:cNvPr id="3" name="Text Placeholder 2"/>
          <p:cNvSpPr txBox="1">
            <a:spLocks/>
          </p:cNvSpPr>
          <p:nvPr/>
        </p:nvSpPr>
        <p:spPr>
          <a:xfrm>
            <a:off x="269241" y="1365832"/>
            <a:ext cx="5685418"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Basic “Usage Metrics” in the admin portal – ignore</a:t>
            </a:r>
          </a:p>
          <a:p>
            <a:r>
              <a:rPr lang="en-US" sz="1800" dirty="0"/>
              <a:t>Metrics can be generated at a workspace level</a:t>
            </a:r>
          </a:p>
          <a:p>
            <a:r>
              <a:rPr lang="en-US" sz="1800" dirty="0"/>
              <a:t>Optionally, a Tenant Level Setting (“Audit and usage settings”) can be configured</a:t>
            </a:r>
          </a:p>
          <a:p>
            <a:pPr lvl="1"/>
            <a:r>
              <a:rPr lang="en-US" sz="1200" dirty="0"/>
              <a:t>“Power BI will start logging various activities that your users perform in Power BI. The logs take up to 48 hours to show up in the O365 Security &amp; Compliance Center.”</a:t>
            </a:r>
          </a:p>
          <a:p>
            <a:pPr lvl="1"/>
            <a:r>
              <a:rPr lang="en-US" sz="1200" dirty="0"/>
              <a:t>From the “Audit logs” section, you can then navigate to the Office 365 Admin Center (Audit Log Search) to query the logs</a:t>
            </a:r>
          </a:p>
          <a:p>
            <a:pPr lvl="1"/>
            <a:r>
              <a:rPr lang="en-US" sz="1200" dirty="0"/>
              <a:t>Feb 2018 – a Coworker example/template that automates the log extraction and provides base reports - angryanalytics.com/  </a:t>
            </a:r>
          </a:p>
          <a:p>
            <a:pPr lvl="1"/>
            <a:r>
              <a:rPr lang="en-US" sz="1200" dirty="0"/>
              <a:t>Note – You can assign audit log privileges to non-admin accounts</a:t>
            </a:r>
            <a:endParaRPr lang="en-US" sz="1100" dirty="0"/>
          </a:p>
          <a:p>
            <a:endParaRPr lang="en-US" sz="16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BI Admin</a:t>
            </a:r>
          </a:p>
          <a:p>
            <a:r>
              <a:rPr lang="en-US" sz="2000" dirty="0"/>
              <a:t>Security Architect</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https://powerbi.microsoft.com/en-us/documentation/powerbi-admin-auditing/</a:t>
            </a:r>
          </a:p>
        </p:txBody>
      </p:sp>
      <p:pic>
        <p:nvPicPr>
          <p:cNvPr id="10" name="Picture 9"/>
          <p:cNvPicPr>
            <a:picLocks noChangeAspect="1"/>
          </p:cNvPicPr>
          <p:nvPr/>
        </p:nvPicPr>
        <p:blipFill>
          <a:blip r:embed="rId3"/>
          <a:stretch>
            <a:fillRect/>
          </a:stretch>
        </p:blipFill>
        <p:spPr>
          <a:xfrm>
            <a:off x="6010890" y="1400639"/>
            <a:ext cx="5914190" cy="3326732"/>
          </a:xfrm>
          <a:prstGeom prst="rect">
            <a:avLst/>
          </a:prstGeom>
        </p:spPr>
      </p:pic>
      <p:pic>
        <p:nvPicPr>
          <p:cNvPr id="16" name="Picture 15"/>
          <p:cNvPicPr>
            <a:picLocks noChangeAspect="1"/>
          </p:cNvPicPr>
          <p:nvPr/>
        </p:nvPicPr>
        <p:blipFill>
          <a:blip r:embed="rId4"/>
          <a:stretch>
            <a:fillRect/>
          </a:stretch>
        </p:blipFill>
        <p:spPr>
          <a:xfrm>
            <a:off x="6010890" y="1397331"/>
            <a:ext cx="5965744" cy="3355731"/>
          </a:xfrm>
          <a:prstGeom prst="rect">
            <a:avLst/>
          </a:prstGeom>
        </p:spPr>
      </p:pic>
      <p:pic>
        <p:nvPicPr>
          <p:cNvPr id="18" name="Picture 17"/>
          <p:cNvPicPr>
            <a:picLocks noChangeAspect="1"/>
          </p:cNvPicPr>
          <p:nvPr/>
        </p:nvPicPr>
        <p:blipFill>
          <a:blip r:embed="rId5"/>
          <a:stretch>
            <a:fillRect/>
          </a:stretch>
        </p:blipFill>
        <p:spPr>
          <a:xfrm>
            <a:off x="6010890" y="1384258"/>
            <a:ext cx="5914190" cy="3326732"/>
          </a:xfrm>
          <a:prstGeom prst="rect">
            <a:avLst/>
          </a:prstGeom>
        </p:spPr>
      </p:pic>
      <p:pic>
        <p:nvPicPr>
          <p:cNvPr id="19" name="Picture 18"/>
          <p:cNvPicPr>
            <a:picLocks noChangeAspect="1"/>
          </p:cNvPicPr>
          <p:nvPr/>
        </p:nvPicPr>
        <p:blipFill>
          <a:blip r:embed="rId6"/>
          <a:stretch>
            <a:fillRect/>
          </a:stretch>
        </p:blipFill>
        <p:spPr>
          <a:xfrm>
            <a:off x="6006973" y="1383936"/>
            <a:ext cx="5973577" cy="3360137"/>
          </a:xfrm>
          <a:prstGeom prst="rect">
            <a:avLst/>
          </a:prstGeom>
        </p:spPr>
      </p:pic>
      <p:sp>
        <p:nvSpPr>
          <p:cNvPr id="11" name="Text Placeholder 2">
            <a:extLst>
              <a:ext uri="{FF2B5EF4-FFF2-40B4-BE49-F238E27FC236}">
                <a16:creationId xmlns:a16="http://schemas.microsoft.com/office/drawing/2014/main" id="{E636BB7B-9AB2-44C7-AF05-55B5DEF50636}"/>
              </a:ext>
            </a:extLst>
          </p:cNvPr>
          <p:cNvSpPr txBox="1">
            <a:spLocks/>
          </p:cNvSpPr>
          <p:nvPr/>
        </p:nvSpPr>
        <p:spPr>
          <a:xfrm>
            <a:off x="279633" y="4476873"/>
            <a:ext cx="11793914" cy="116246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Update – Feb 2018</a:t>
            </a:r>
          </a:p>
          <a:p>
            <a:pPr lvl="1"/>
            <a:r>
              <a:rPr lang="en-US" sz="1200" dirty="0"/>
              <a:t>The Office 365 Admin APIs can now be used in lieu of the Audit logs.  Does not require audit and usage setting to be marked in Power BI, but still requires O365 Admin tenant privileges.  7-day retention, so important to extract/load.</a:t>
            </a:r>
          </a:p>
          <a:p>
            <a:pPr lvl="1"/>
            <a:r>
              <a:rPr lang="en-US" sz="1200" dirty="0"/>
              <a:t>Pre-configured partner solution available - </a:t>
            </a:r>
            <a:r>
              <a:rPr lang="en-US" sz="1200" dirty="0">
                <a:hlinkClick r:id="rId7"/>
              </a:rPr>
              <a:t>https://powerbi.microsoft.com/en-us/blog/announcing-the-power-bi-usage-metrics-solution-template/</a:t>
            </a:r>
            <a:endParaRPr lang="en-US" sz="1200" dirty="0"/>
          </a:p>
          <a:p>
            <a:r>
              <a:rPr lang="en-US" sz="1800" dirty="0"/>
              <a:t>Update – Aug 2018</a:t>
            </a:r>
          </a:p>
          <a:p>
            <a:pPr lvl="1"/>
            <a:r>
              <a:rPr lang="en-US" sz="1200" dirty="0"/>
              <a:t>New Monitoring capabilities for Power BI Premium Capacities - </a:t>
            </a:r>
            <a:r>
              <a:rPr lang="en-US" sz="1200" dirty="0">
                <a:hlinkClick r:id="rId8"/>
              </a:rPr>
              <a:t>https://powerbi.microsoft.com/en-us/blog/new-monitoring-capabilities-for-power-bi-premium-capacities/</a:t>
            </a:r>
            <a:r>
              <a:rPr lang="en-US" sz="1200" dirty="0"/>
              <a:t> </a:t>
            </a:r>
          </a:p>
          <a:p>
            <a:r>
              <a:rPr lang="en-US" sz="1800" dirty="0"/>
              <a:t>Update – Dec 2019 – </a:t>
            </a:r>
            <a:r>
              <a:rPr lang="en-US" sz="1800" dirty="0">
                <a:hlinkClick r:id="rId9"/>
              </a:rPr>
              <a:t>Power BI Audit logs </a:t>
            </a:r>
            <a:r>
              <a:rPr lang="en-US" sz="1800" dirty="0"/>
              <a:t>as alternate to the usage logs</a:t>
            </a:r>
          </a:p>
        </p:txBody>
      </p:sp>
      <p:pic>
        <p:nvPicPr>
          <p:cNvPr id="8" name="Picture 7">
            <a:extLst>
              <a:ext uri="{FF2B5EF4-FFF2-40B4-BE49-F238E27FC236}">
                <a16:creationId xmlns:a16="http://schemas.microsoft.com/office/drawing/2014/main" id="{6863D168-005D-49B4-A35D-CFB5C793AD5D}"/>
              </a:ext>
            </a:extLst>
          </p:cNvPr>
          <p:cNvPicPr>
            <a:picLocks noChangeAspect="1"/>
          </p:cNvPicPr>
          <p:nvPr/>
        </p:nvPicPr>
        <p:blipFill>
          <a:blip r:embed="rId10"/>
          <a:stretch>
            <a:fillRect/>
          </a:stretch>
        </p:blipFill>
        <p:spPr>
          <a:xfrm>
            <a:off x="6010889" y="1374946"/>
            <a:ext cx="6005519" cy="3378115"/>
          </a:xfrm>
          <a:prstGeom prst="rect">
            <a:avLst/>
          </a:prstGeom>
        </p:spPr>
      </p:pic>
    </p:spTree>
    <p:extLst>
      <p:ext uri="{BB962C8B-B14F-4D97-AF65-F5344CB8AC3E}">
        <p14:creationId xmlns:p14="http://schemas.microsoft.com/office/powerpoint/2010/main" val="4012543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xEl>
                                              <p:pRg st="2" end="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xEl>
                                              <p:pRg st="3" end="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xEl>
                                              <p:pRg st="4" end="4"/>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Custom Solution – Power BI Audit Logs</a:t>
            </a:r>
            <a:endParaRPr lang="en-US" i="1" dirty="0"/>
          </a:p>
        </p:txBody>
      </p:sp>
    </p:spTree>
    <p:extLst>
      <p:ext uri="{BB962C8B-B14F-4D97-AF65-F5344CB8AC3E}">
        <p14:creationId xmlns:p14="http://schemas.microsoft.com/office/powerpoint/2010/main" val="8460919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Premium</a:t>
            </a:r>
            <a:br>
              <a:rPr lang="en-US" dirty="0"/>
            </a:br>
            <a:r>
              <a:rPr lang="en-US" sz="3200" dirty="0">
                <a:solidFill>
                  <a:schemeClr val="tx1"/>
                </a:solidFill>
              </a:rPr>
              <a:t>Management Basics</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After purchasing a Power BI Premium subscription, the tenant receives a corresponding number of v-cores to assign to capacities (“v-core pooling) E.g.,</a:t>
            </a:r>
          </a:p>
          <a:p>
            <a:pPr lvl="1"/>
            <a:r>
              <a:rPr lang="en-US" sz="1200" dirty="0"/>
              <a:t>A P1 subscription provides 8 v-cores to create a single P1 capacity</a:t>
            </a:r>
          </a:p>
          <a:p>
            <a:pPr lvl="1"/>
            <a:r>
              <a:rPr lang="en-US" sz="1200" dirty="0"/>
              <a:t>A P3 subscription can be used to create one, or up to four (4 x P1) capacities</a:t>
            </a:r>
          </a:p>
          <a:p>
            <a:r>
              <a:rPr lang="en-US" sz="1800" dirty="0"/>
              <a:t>Multi-Geo support is now available</a:t>
            </a:r>
          </a:p>
          <a:p>
            <a:pPr lvl="1"/>
            <a:r>
              <a:rPr lang="en-US" sz="1200" dirty="0"/>
              <a:t>Cannot be changed after the capacity is created.</a:t>
            </a:r>
          </a:p>
          <a:p>
            <a:r>
              <a:rPr lang="en-US" sz="1800" dirty="0"/>
              <a:t>Role of the Capacity Admin</a:t>
            </a:r>
          </a:p>
          <a:p>
            <a:pPr lvl="1"/>
            <a:r>
              <a:rPr lang="en-US" sz="1200" dirty="0"/>
              <a:t>Assign workspaces to the capacity</a:t>
            </a:r>
          </a:p>
          <a:p>
            <a:pPr lvl="1"/>
            <a:r>
              <a:rPr lang="en-US" sz="1200" dirty="0"/>
              <a:t>Manage user permissions, to add additional Capacity Admins or users with assignment privileges (i.e. enable them to assign a workspace to the capacity)</a:t>
            </a:r>
          </a:p>
          <a:p>
            <a:pPr lvl="1"/>
            <a:r>
              <a:rPr lang="en-US" sz="1200" dirty="0"/>
              <a:t>Manage workloads (configure max memory usage) / Restart capacity</a:t>
            </a:r>
          </a:p>
          <a:p>
            <a:r>
              <a:rPr lang="en-US" sz="1800" dirty="0"/>
              <a:t>Capacity Workloads</a:t>
            </a:r>
          </a:p>
          <a:p>
            <a:pPr lvl="1"/>
            <a:r>
              <a:rPr lang="en-US" sz="1200" dirty="0"/>
              <a:t>The services made available to user (see </a:t>
            </a:r>
            <a:r>
              <a:rPr lang="en-US" sz="1200" dirty="0">
                <a:hlinkClick r:id="rId3"/>
              </a:rPr>
              <a:t>here</a:t>
            </a:r>
            <a:r>
              <a:rPr lang="en-US" sz="1200" dirty="0"/>
              <a:t>)</a:t>
            </a:r>
          </a:p>
          <a:p>
            <a:pPr lvl="1"/>
            <a:r>
              <a:rPr lang="en-US" sz="1200" dirty="0"/>
              <a:t>Memory and other settings can be used to bound performance</a:t>
            </a:r>
          </a:p>
          <a:p>
            <a:r>
              <a:rPr lang="en-US" sz="1800" dirty="0"/>
              <a:t>Assigning a Workspace to a Capacity</a:t>
            </a:r>
          </a:p>
          <a:p>
            <a:pPr lvl="1"/>
            <a:r>
              <a:rPr lang="en-US" sz="1200" dirty="0"/>
              <a:t>This is done during/after the setup of a workspace</a:t>
            </a:r>
          </a:p>
          <a:p>
            <a:pPr lvl="1"/>
            <a:r>
              <a:rPr lang="en-US" sz="1200" dirty="0"/>
              <a:t>Workspace admin needs assignment privilege to set this configuration</a:t>
            </a:r>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Admin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https://docs.microsoft.com/en-us/power-bi/service-premium-what-is</a:t>
            </a:r>
          </a:p>
        </p:txBody>
      </p:sp>
      <p:pic>
        <p:nvPicPr>
          <p:cNvPr id="5" name="Picture 4">
            <a:extLst>
              <a:ext uri="{FF2B5EF4-FFF2-40B4-BE49-F238E27FC236}">
                <a16:creationId xmlns:a16="http://schemas.microsoft.com/office/drawing/2014/main" id="{0E766954-35CA-40B1-A668-F3BF4C69FE22}"/>
              </a:ext>
            </a:extLst>
          </p:cNvPr>
          <p:cNvPicPr>
            <a:picLocks noChangeAspect="1"/>
          </p:cNvPicPr>
          <p:nvPr/>
        </p:nvPicPr>
        <p:blipFill>
          <a:blip r:embed="rId4"/>
          <a:stretch>
            <a:fillRect/>
          </a:stretch>
        </p:blipFill>
        <p:spPr>
          <a:xfrm>
            <a:off x="6448659" y="1118978"/>
            <a:ext cx="5534669" cy="2426581"/>
          </a:xfrm>
          <a:prstGeom prst="rect">
            <a:avLst/>
          </a:prstGeom>
          <a:ln>
            <a:solidFill>
              <a:schemeClr val="accent1"/>
            </a:solidFill>
          </a:ln>
        </p:spPr>
      </p:pic>
      <p:pic>
        <p:nvPicPr>
          <p:cNvPr id="6" name="Picture 5">
            <a:extLst>
              <a:ext uri="{FF2B5EF4-FFF2-40B4-BE49-F238E27FC236}">
                <a16:creationId xmlns:a16="http://schemas.microsoft.com/office/drawing/2014/main" id="{EF4E6DF7-A648-4A52-8381-126A82D923DE}"/>
              </a:ext>
            </a:extLst>
          </p:cNvPr>
          <p:cNvPicPr>
            <a:picLocks noChangeAspect="1"/>
          </p:cNvPicPr>
          <p:nvPr/>
        </p:nvPicPr>
        <p:blipFill>
          <a:blip r:embed="rId5"/>
          <a:stretch>
            <a:fillRect/>
          </a:stretch>
        </p:blipFill>
        <p:spPr>
          <a:xfrm>
            <a:off x="6448658" y="1120271"/>
            <a:ext cx="5339151" cy="5418152"/>
          </a:xfrm>
          <a:prstGeom prst="rect">
            <a:avLst/>
          </a:prstGeom>
          <a:ln>
            <a:solidFill>
              <a:schemeClr val="accent1"/>
            </a:solidFill>
          </a:ln>
        </p:spPr>
      </p:pic>
      <p:pic>
        <p:nvPicPr>
          <p:cNvPr id="9" name="Picture 8">
            <a:extLst>
              <a:ext uri="{FF2B5EF4-FFF2-40B4-BE49-F238E27FC236}">
                <a16:creationId xmlns:a16="http://schemas.microsoft.com/office/drawing/2014/main" id="{FDB62A88-987D-4853-BF71-5F45167FDD21}"/>
              </a:ext>
            </a:extLst>
          </p:cNvPr>
          <p:cNvPicPr>
            <a:picLocks noChangeAspect="1"/>
          </p:cNvPicPr>
          <p:nvPr/>
        </p:nvPicPr>
        <p:blipFill>
          <a:blip r:embed="rId6"/>
          <a:stretch>
            <a:fillRect/>
          </a:stretch>
        </p:blipFill>
        <p:spPr>
          <a:xfrm>
            <a:off x="6461106" y="1123580"/>
            <a:ext cx="2393758" cy="5420103"/>
          </a:xfrm>
          <a:prstGeom prst="rect">
            <a:avLst/>
          </a:prstGeom>
          <a:ln>
            <a:solidFill>
              <a:schemeClr val="accent1"/>
            </a:solidFill>
          </a:ln>
        </p:spPr>
      </p:pic>
      <p:pic>
        <p:nvPicPr>
          <p:cNvPr id="13" name="Picture 12">
            <a:extLst>
              <a:ext uri="{FF2B5EF4-FFF2-40B4-BE49-F238E27FC236}">
                <a16:creationId xmlns:a16="http://schemas.microsoft.com/office/drawing/2014/main" id="{1D1D0657-8F51-4936-B57F-AC08F5AA5B06}"/>
              </a:ext>
            </a:extLst>
          </p:cNvPr>
          <p:cNvPicPr>
            <a:picLocks noChangeAspect="1"/>
          </p:cNvPicPr>
          <p:nvPr/>
        </p:nvPicPr>
        <p:blipFill>
          <a:blip r:embed="rId7"/>
          <a:stretch>
            <a:fillRect/>
          </a:stretch>
        </p:blipFill>
        <p:spPr>
          <a:xfrm>
            <a:off x="4309729" y="5631764"/>
            <a:ext cx="1637622" cy="558628"/>
          </a:xfrm>
          <a:prstGeom prst="rect">
            <a:avLst/>
          </a:prstGeom>
        </p:spPr>
      </p:pic>
      <p:pic>
        <p:nvPicPr>
          <p:cNvPr id="14" name="Picture 13">
            <a:extLst>
              <a:ext uri="{FF2B5EF4-FFF2-40B4-BE49-F238E27FC236}">
                <a16:creationId xmlns:a16="http://schemas.microsoft.com/office/drawing/2014/main" id="{4B778E02-3232-46EF-853E-C987A1186C6A}"/>
              </a:ext>
            </a:extLst>
          </p:cNvPr>
          <p:cNvPicPr>
            <a:picLocks noChangeAspect="1"/>
          </p:cNvPicPr>
          <p:nvPr/>
        </p:nvPicPr>
        <p:blipFill>
          <a:blip r:embed="rId8"/>
          <a:stretch>
            <a:fillRect/>
          </a:stretch>
        </p:blipFill>
        <p:spPr>
          <a:xfrm>
            <a:off x="6448657" y="1144361"/>
            <a:ext cx="3395347" cy="5358550"/>
          </a:xfrm>
          <a:prstGeom prst="rect">
            <a:avLst/>
          </a:prstGeom>
        </p:spPr>
      </p:pic>
    </p:spTree>
    <p:extLst>
      <p:ext uri="{BB962C8B-B14F-4D97-AF65-F5344CB8AC3E}">
        <p14:creationId xmlns:p14="http://schemas.microsoft.com/office/powerpoint/2010/main" val="180329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Premium</a:t>
            </a:r>
            <a:br>
              <a:rPr lang="en-US" dirty="0"/>
            </a:br>
            <a:r>
              <a:rPr lang="en-US" sz="3200" dirty="0">
                <a:solidFill>
                  <a:schemeClr val="tx1"/>
                </a:solidFill>
              </a:rPr>
              <a:t>Monitoring Basics</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Monitoring is available in both the portal, and via the  Power BI Premium Capacity Metrics app</a:t>
            </a:r>
          </a:p>
          <a:p>
            <a:pPr lvl="1"/>
            <a:r>
              <a:rPr lang="en-US" sz="1200" dirty="0"/>
              <a:t>Portal provides a quick view with high-level metrics (currently for the last 7 days)</a:t>
            </a:r>
          </a:p>
          <a:p>
            <a:pPr lvl="1"/>
            <a:r>
              <a:rPr lang="en-US" sz="1200" dirty="0"/>
              <a:t>The App provides more in-depth info (currently for the last 7 days)</a:t>
            </a:r>
          </a:p>
          <a:p>
            <a:r>
              <a:rPr lang="en-US" sz="1800" dirty="0"/>
              <a:t>Using the Capacity Metrics </a:t>
            </a:r>
            <a:r>
              <a:rPr lang="en-US" sz="1800" dirty="0">
                <a:hlinkClick r:id="rId3"/>
              </a:rPr>
              <a:t>app</a:t>
            </a:r>
            <a:endParaRPr lang="en-US" sz="1800" dirty="0"/>
          </a:p>
          <a:p>
            <a:pPr lvl="1"/>
            <a:r>
              <a:rPr lang="en-US" sz="1200" dirty="0"/>
              <a:t>Can be installed from the Apps (Get Apps – Apps – Power BI </a:t>
            </a:r>
          </a:p>
          <a:p>
            <a:pPr lvl="1"/>
            <a:r>
              <a:rPr lang="en-US" sz="1200" dirty="0"/>
              <a:t>Refreshed automatically, with rolling 7-day history (may want to consider use of a subscription to review older data)</a:t>
            </a:r>
          </a:p>
          <a:p>
            <a:pPr lvl="1"/>
            <a:r>
              <a:rPr lang="en-US" sz="1200" dirty="0"/>
              <a:t>High-level dashboard provides summary statistics, with ability to drill down into detailed report</a:t>
            </a:r>
          </a:p>
          <a:p>
            <a:pPr lvl="1"/>
            <a:r>
              <a:rPr lang="en-US" sz="1200" dirty="0"/>
              <a:t>Tip – Keep a close watch on Memory usage, specifically overall memory consumption</a:t>
            </a:r>
          </a:p>
          <a:p>
            <a:r>
              <a:rPr lang="en-US" sz="2000" dirty="0"/>
              <a:t>May 2020</a:t>
            </a:r>
          </a:p>
          <a:p>
            <a:pPr lvl="1"/>
            <a:r>
              <a:rPr lang="en-US" sz="1200" dirty="0"/>
              <a:t>New Alerts for Premium Capacity Overload events - </a:t>
            </a:r>
            <a:r>
              <a:rPr lang="en-US" sz="1200" dirty="0">
                <a:hlinkClick r:id="rId4"/>
              </a:rPr>
              <a:t>https://powerbi.microsoft.com/en-us/blog/announcing-timely-premium-capacity-overload-alerts/</a:t>
            </a:r>
            <a:endParaRPr lang="en-US" sz="1200" dirty="0"/>
          </a:p>
          <a:p>
            <a:r>
              <a:rPr lang="en-US" sz="2000" dirty="0"/>
              <a:t>June 2021 – Public Preview, Log Analytics integration</a:t>
            </a:r>
          </a:p>
          <a:p>
            <a:pPr lvl="1"/>
            <a:r>
              <a:rPr lang="en-US" sz="1200" dirty="0"/>
              <a:t>Workspaces can now be configured to export usage &amp; performance related information to Log Analytics; supports retention up to 2 years</a:t>
            </a:r>
          </a:p>
          <a:p>
            <a:pPr lvl="1"/>
            <a:r>
              <a:rPr lang="en-US" sz="1200" dirty="0">
                <a:hlinkClick r:id="rId5"/>
              </a:rPr>
              <a:t>Announcing long-term usage and performance insights (Public Preview) | Microsoft Power BI Blog | Microsoft Power BI</a:t>
            </a:r>
            <a:endParaRPr lang="en-US" sz="1200" dirty="0"/>
          </a:p>
          <a:p>
            <a:pPr lvl="1"/>
            <a:endParaRPr lang="en-US" sz="12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Admin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https://docs.microsoft.com/en-us/power-bi/service-admin-premium-monitor-portal</a:t>
            </a:r>
          </a:p>
        </p:txBody>
      </p:sp>
      <p:pic>
        <p:nvPicPr>
          <p:cNvPr id="8" name="Picture 7">
            <a:extLst>
              <a:ext uri="{FF2B5EF4-FFF2-40B4-BE49-F238E27FC236}">
                <a16:creationId xmlns:a16="http://schemas.microsoft.com/office/drawing/2014/main" id="{D6776096-1803-4A59-B048-C444704FE879}"/>
              </a:ext>
            </a:extLst>
          </p:cNvPr>
          <p:cNvPicPr>
            <a:picLocks noChangeAspect="1"/>
          </p:cNvPicPr>
          <p:nvPr/>
        </p:nvPicPr>
        <p:blipFill>
          <a:blip r:embed="rId6"/>
          <a:stretch>
            <a:fillRect/>
          </a:stretch>
        </p:blipFill>
        <p:spPr>
          <a:xfrm>
            <a:off x="6285445" y="1365832"/>
            <a:ext cx="5574201" cy="3933532"/>
          </a:xfrm>
          <a:prstGeom prst="rect">
            <a:avLst/>
          </a:prstGeom>
          <a:ln>
            <a:solidFill>
              <a:schemeClr val="accent1"/>
            </a:solidFill>
          </a:ln>
        </p:spPr>
      </p:pic>
      <p:pic>
        <p:nvPicPr>
          <p:cNvPr id="10" name="Picture 9">
            <a:extLst>
              <a:ext uri="{FF2B5EF4-FFF2-40B4-BE49-F238E27FC236}">
                <a16:creationId xmlns:a16="http://schemas.microsoft.com/office/drawing/2014/main" id="{20DC4EEB-1342-4376-AD85-F566A5D94D60}"/>
              </a:ext>
            </a:extLst>
          </p:cNvPr>
          <p:cNvPicPr>
            <a:picLocks noChangeAspect="1"/>
          </p:cNvPicPr>
          <p:nvPr/>
        </p:nvPicPr>
        <p:blipFill>
          <a:blip r:embed="rId7"/>
          <a:stretch>
            <a:fillRect/>
          </a:stretch>
        </p:blipFill>
        <p:spPr>
          <a:xfrm>
            <a:off x="6299298" y="1378525"/>
            <a:ext cx="5574201" cy="5140990"/>
          </a:xfrm>
          <a:prstGeom prst="rect">
            <a:avLst/>
          </a:prstGeom>
          <a:ln>
            <a:solidFill>
              <a:schemeClr val="accent1"/>
            </a:solidFill>
          </a:ln>
        </p:spPr>
      </p:pic>
      <p:pic>
        <p:nvPicPr>
          <p:cNvPr id="12" name="Picture 11">
            <a:extLst>
              <a:ext uri="{FF2B5EF4-FFF2-40B4-BE49-F238E27FC236}">
                <a16:creationId xmlns:a16="http://schemas.microsoft.com/office/drawing/2014/main" id="{A13BAD41-2767-4479-91B6-81A7B71C400B}"/>
              </a:ext>
            </a:extLst>
          </p:cNvPr>
          <p:cNvPicPr>
            <a:picLocks noChangeAspect="1"/>
          </p:cNvPicPr>
          <p:nvPr/>
        </p:nvPicPr>
        <p:blipFill>
          <a:blip r:embed="rId8"/>
          <a:stretch>
            <a:fillRect/>
          </a:stretch>
        </p:blipFill>
        <p:spPr>
          <a:xfrm>
            <a:off x="6271592" y="1612397"/>
            <a:ext cx="5637314" cy="3074101"/>
          </a:xfrm>
          <a:prstGeom prst="rect">
            <a:avLst/>
          </a:prstGeom>
        </p:spPr>
      </p:pic>
      <p:pic>
        <p:nvPicPr>
          <p:cNvPr id="15" name="Picture 14">
            <a:extLst>
              <a:ext uri="{FF2B5EF4-FFF2-40B4-BE49-F238E27FC236}">
                <a16:creationId xmlns:a16="http://schemas.microsoft.com/office/drawing/2014/main" id="{7F9D1D3B-1CDD-4E5A-8963-760A8E46497B}"/>
              </a:ext>
            </a:extLst>
          </p:cNvPr>
          <p:cNvPicPr>
            <a:picLocks noChangeAspect="1"/>
          </p:cNvPicPr>
          <p:nvPr/>
        </p:nvPicPr>
        <p:blipFill>
          <a:blip r:embed="rId9"/>
          <a:stretch>
            <a:fillRect/>
          </a:stretch>
        </p:blipFill>
        <p:spPr>
          <a:xfrm>
            <a:off x="6282951" y="1365832"/>
            <a:ext cx="4624740" cy="5140990"/>
          </a:xfrm>
          <a:prstGeom prst="rect">
            <a:avLst/>
          </a:prstGeom>
          <a:ln>
            <a:solidFill>
              <a:schemeClr val="accent1"/>
            </a:solidFill>
          </a:ln>
        </p:spPr>
      </p:pic>
      <p:pic>
        <p:nvPicPr>
          <p:cNvPr id="11" name="Picture 10">
            <a:extLst>
              <a:ext uri="{FF2B5EF4-FFF2-40B4-BE49-F238E27FC236}">
                <a16:creationId xmlns:a16="http://schemas.microsoft.com/office/drawing/2014/main" id="{96E5764B-7616-43FD-82B8-5E0061255AC8}"/>
              </a:ext>
            </a:extLst>
          </p:cNvPr>
          <p:cNvPicPr>
            <a:picLocks noChangeAspect="1"/>
          </p:cNvPicPr>
          <p:nvPr/>
        </p:nvPicPr>
        <p:blipFill>
          <a:blip r:embed="rId10"/>
          <a:stretch>
            <a:fillRect/>
          </a:stretch>
        </p:blipFill>
        <p:spPr>
          <a:xfrm>
            <a:off x="6290998" y="2437613"/>
            <a:ext cx="5590800" cy="2951561"/>
          </a:xfrm>
          <a:prstGeom prst="rect">
            <a:avLst/>
          </a:prstGeom>
        </p:spPr>
      </p:pic>
    </p:spTree>
    <p:extLst>
      <p:ext uri="{BB962C8B-B14F-4D97-AF65-F5344CB8AC3E}">
        <p14:creationId xmlns:p14="http://schemas.microsoft.com/office/powerpoint/2010/main" val="1674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Agenda</a:t>
            </a:r>
          </a:p>
        </p:txBody>
      </p:sp>
      <p:sp>
        <p:nvSpPr>
          <p:cNvPr id="3" name="Text Placeholder 2"/>
          <p:cNvSpPr txBox="1">
            <a:spLocks/>
          </p:cNvSpPr>
          <p:nvPr/>
        </p:nvSpPr>
        <p:spPr>
          <a:xfrm>
            <a:off x="269241" y="1365832"/>
            <a:ext cx="6098026"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sz="2400" dirty="0"/>
              <a:t>User Identity (Authentication)</a:t>
            </a:r>
          </a:p>
          <a:p>
            <a:pPr marL="514350" indent="-514350">
              <a:buFont typeface="+mj-lt"/>
              <a:buAutoNum type="arabicPeriod"/>
            </a:pPr>
            <a:r>
              <a:rPr lang="en-US" sz="2400" dirty="0"/>
              <a:t>Data Security</a:t>
            </a:r>
          </a:p>
          <a:p>
            <a:pPr marL="514350" indent="-514350">
              <a:buFont typeface="+mj-lt"/>
              <a:buAutoNum type="arabicPeriod"/>
            </a:pPr>
            <a:r>
              <a:rPr lang="en-US" sz="2400" dirty="0"/>
              <a:t>Collaboration within your organization</a:t>
            </a:r>
          </a:p>
          <a:p>
            <a:pPr marL="514350" indent="-514350">
              <a:buFont typeface="+mj-lt"/>
              <a:buAutoNum type="arabicPeriod"/>
            </a:pPr>
            <a:r>
              <a:rPr lang="en-US" sz="2400" dirty="0"/>
              <a:t>Collaboration outside of your organization</a:t>
            </a:r>
          </a:p>
        </p:txBody>
      </p:sp>
      <p:sp>
        <p:nvSpPr>
          <p:cNvPr id="7" name="Rectangle 6"/>
          <p:cNvSpPr/>
          <p:nvPr/>
        </p:nvSpPr>
        <p:spPr>
          <a:xfrm>
            <a:off x="6096000" y="6340165"/>
            <a:ext cx="5965447" cy="307777"/>
          </a:xfrm>
          <a:prstGeom prst="rect">
            <a:avLst/>
          </a:prstGeom>
        </p:spPr>
        <p:txBody>
          <a:bodyPr wrap="square">
            <a:spAutoFit/>
          </a:bodyPr>
          <a:lstStyle/>
          <a:p>
            <a:pPr algn="r"/>
            <a:r>
              <a:rPr lang="en-US" sz="1400" dirty="0"/>
              <a:t>https://www.microsoft.com/en-us/trustcenter/Compliance/default.aspx</a:t>
            </a:r>
          </a:p>
        </p:txBody>
      </p:sp>
      <p:grpSp>
        <p:nvGrpSpPr>
          <p:cNvPr id="9" name="Group 8"/>
          <p:cNvGrpSpPr/>
          <p:nvPr/>
        </p:nvGrpSpPr>
        <p:grpSpPr>
          <a:xfrm>
            <a:off x="1453627" y="4632419"/>
            <a:ext cx="3429000" cy="2385761"/>
            <a:chOff x="8656637" y="2887662"/>
            <a:chExt cx="3429000" cy="2385761"/>
          </a:xfrm>
        </p:grpSpPr>
        <p:sp>
          <p:nvSpPr>
            <p:cNvPr id="10" name="Rectangle 9"/>
            <p:cNvSpPr/>
            <p:nvPr/>
          </p:nvSpPr>
          <p:spPr bwMode="auto">
            <a:xfrm>
              <a:off x="8656637" y="2887662"/>
              <a:ext cx="3429000" cy="2385761"/>
            </a:xfrm>
            <a:prstGeom prst="rect">
              <a:avLst/>
            </a:prstGeom>
            <a:solidFill>
              <a:schemeClr val="bg1">
                <a:lumMod val="20000"/>
                <a:lumOff val="80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1" name="Group 10"/>
            <p:cNvGrpSpPr/>
            <p:nvPr/>
          </p:nvGrpSpPr>
          <p:grpSpPr>
            <a:xfrm>
              <a:off x="9943996" y="4151267"/>
              <a:ext cx="682294" cy="800077"/>
              <a:chOff x="439651" y="4837907"/>
              <a:chExt cx="682294" cy="800077"/>
            </a:xfrm>
          </p:grpSpPr>
          <p:sp>
            <p:nvSpPr>
              <p:cNvPr id="21" name="Flowchart: Document 20"/>
              <p:cNvSpPr/>
              <p:nvPr/>
            </p:nvSpPr>
            <p:spPr bwMode="auto">
              <a:xfrm>
                <a:off x="439651" y="4837907"/>
                <a:ext cx="682294" cy="800077"/>
              </a:xfrm>
              <a:prstGeom prst="flowChartDocument">
                <a:avLst/>
              </a:prstGeom>
              <a:solidFill>
                <a:schemeClr val="bg1">
                  <a:lumMod val="85000"/>
                </a:schemeClr>
              </a:solidFill>
              <a:ln w="28575">
                <a:solidFill>
                  <a:srgbClr val="28282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w="0"/>
                  <a:solidFill>
                    <a:schemeClr val="tx1"/>
                  </a:solidFill>
                  <a:effectLst>
                    <a:outerShdw blurRad="38100" dist="19050" dir="2700000" algn="tl" rotWithShape="0">
                      <a:schemeClr val="dk1">
                        <a:alpha val="40000"/>
                      </a:schemeClr>
                    </a:outerShdw>
                  </a:effectLst>
                  <a:uLnTx/>
                  <a:uFillTx/>
                  <a:ea typeface="Segoe UI" pitchFamily="34" charset="0"/>
                  <a:cs typeface="Segoe UI" pitchFamily="34" charset="0"/>
                </a:endParaRPr>
              </a:p>
            </p:txBody>
          </p:sp>
          <p:sp>
            <p:nvSpPr>
              <p:cNvPr id="22" name="TextBox 21"/>
              <p:cNvSpPr txBox="1"/>
              <p:nvPr/>
            </p:nvSpPr>
            <p:spPr>
              <a:xfrm>
                <a:off x="489503" y="4882390"/>
                <a:ext cx="593300" cy="64633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Segoe UI Black" panose="020B0A02040204020203" pitchFamily="34" charset="0"/>
                    <a:ea typeface="Segoe UI Black" panose="020B0A02040204020203" pitchFamily="34" charset="0"/>
                    <a:cs typeface="Segoe UI Black" panose="020B0A02040204020203" pitchFamily="34" charset="0"/>
                  </a:rPr>
                  <a:t>10101101011010110101101011010110101101011010110101101011010110101101011010110101101011010110</a:t>
                </a:r>
              </a:p>
            </p:txBody>
          </p:sp>
        </p:grpSp>
        <p:grpSp>
          <p:nvGrpSpPr>
            <p:cNvPr id="12" name="Group 11"/>
            <p:cNvGrpSpPr/>
            <p:nvPr/>
          </p:nvGrpSpPr>
          <p:grpSpPr>
            <a:xfrm>
              <a:off x="10542940" y="3108092"/>
              <a:ext cx="1110619" cy="832819"/>
              <a:chOff x="4914769" y="3405989"/>
              <a:chExt cx="1110619" cy="832819"/>
            </a:xfrm>
          </p:grpSpPr>
          <p:sp>
            <p:nvSpPr>
              <p:cNvPr id="16" name="Rectangle 15"/>
              <p:cNvSpPr/>
              <p:nvPr/>
            </p:nvSpPr>
            <p:spPr>
              <a:xfrm>
                <a:off x="4948518" y="3431249"/>
                <a:ext cx="674798" cy="7806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chemeClr val="tx1"/>
                  </a:solidFill>
                  <a:effectLst>
                    <a:outerShdw blurRad="38100" dist="19050" dir="2700000" algn="tl" rotWithShape="0">
                      <a:schemeClr val="dk1">
                        <a:alpha val="40000"/>
                      </a:schemeClr>
                    </a:outerShdw>
                  </a:effectLst>
                  <a:uLnTx/>
                  <a:uFillTx/>
                </a:endParaRPr>
              </a:p>
            </p:txBody>
          </p:sp>
          <p:sp>
            <p:nvSpPr>
              <p:cNvPr id="17" name="Rectangle 16"/>
              <p:cNvSpPr/>
              <p:nvPr/>
            </p:nvSpPr>
            <p:spPr>
              <a:xfrm>
                <a:off x="5613536" y="3441224"/>
                <a:ext cx="402072" cy="780697"/>
              </a:xfrm>
              <a:prstGeom prst="rect">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chemeClr val="tx1"/>
                  </a:solidFill>
                  <a:effectLst>
                    <a:outerShdw blurRad="38100" dist="19050" dir="2700000" algn="tl" rotWithShape="0">
                      <a:schemeClr val="dk1">
                        <a:alpha val="40000"/>
                      </a:schemeClr>
                    </a:outerShdw>
                  </a:effectLst>
                  <a:uLnTx/>
                  <a:uFillTx/>
                </a:endParaRPr>
              </a:p>
            </p:txBody>
          </p:sp>
          <p:grpSp>
            <p:nvGrpSpPr>
              <p:cNvPr id="18" name="Group 17"/>
              <p:cNvGrpSpPr/>
              <p:nvPr/>
            </p:nvGrpSpPr>
            <p:grpSpPr>
              <a:xfrm>
                <a:off x="4914769" y="3405989"/>
                <a:ext cx="1110619" cy="832819"/>
                <a:chOff x="3406096" y="5375871"/>
                <a:chExt cx="646192" cy="484559"/>
              </a:xfrm>
              <a:solidFill>
                <a:srgbClr val="282828"/>
              </a:solidFill>
            </p:grpSpPr>
            <p:sp>
              <p:nvSpPr>
                <p:cNvPr id="19" name="Freeform 6"/>
                <p:cNvSpPr>
                  <a:spLocks noChangeAspect="1" noEditPoints="1"/>
                </p:cNvSpPr>
                <p:nvPr/>
              </p:nvSpPr>
              <p:spPr bwMode="gray">
                <a:xfrm>
                  <a:off x="3406096" y="5375871"/>
                  <a:ext cx="646192" cy="484559"/>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ysClr val="windowText" lastClr="000000"/>
                    </a:solidFill>
                    <a:effectLst>
                      <a:outerShdw blurRad="38100" dist="19050" dir="2700000" algn="tl" rotWithShape="0">
                        <a:schemeClr val="dk1">
                          <a:alpha val="40000"/>
                        </a:schemeClr>
                      </a:outerShdw>
                    </a:effectLst>
                    <a:uLnTx/>
                    <a:uFillTx/>
                  </a:endParaRPr>
                </a:p>
              </p:txBody>
            </p:sp>
            <p:sp>
              <p:nvSpPr>
                <p:cNvPr id="20" name="Pie 13"/>
                <p:cNvSpPr/>
                <p:nvPr/>
              </p:nvSpPr>
              <p:spPr bwMode="auto">
                <a:xfrm>
                  <a:off x="3864833" y="5639003"/>
                  <a:ext cx="135667" cy="135667"/>
                </a:xfrm>
                <a:prstGeom prst="pie">
                  <a:avLst>
                    <a:gd name="adj1" fmla="val 0"/>
                    <a:gd name="adj2" fmla="val 16236044"/>
                  </a:avLst>
                </a:pr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Segoe UI"/>
                    <a:ea typeface="Segoe UI" pitchFamily="34" charset="0"/>
                    <a:cs typeface="Segoe UI" pitchFamily="34" charset="0"/>
                  </a:endParaRPr>
                </a:p>
              </p:txBody>
            </p:sp>
          </p:grpSp>
        </p:grpSp>
        <p:grpSp>
          <p:nvGrpSpPr>
            <p:cNvPr id="13" name="Group 12"/>
            <p:cNvGrpSpPr/>
            <p:nvPr/>
          </p:nvGrpSpPr>
          <p:grpSpPr>
            <a:xfrm>
              <a:off x="9010890" y="3222656"/>
              <a:ext cx="1144238" cy="637234"/>
              <a:chOff x="959318" y="4632202"/>
              <a:chExt cx="989444" cy="551028"/>
            </a:xfrm>
          </p:grpSpPr>
          <p:sp>
            <p:nvSpPr>
              <p:cNvPr id="14" name="Rectangle 13"/>
              <p:cNvSpPr/>
              <p:nvPr/>
            </p:nvSpPr>
            <p:spPr>
              <a:xfrm>
                <a:off x="992638" y="4670681"/>
                <a:ext cx="924179" cy="468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7"/>
              <p:cNvSpPr/>
              <p:nvPr/>
            </p:nvSpPr>
            <p:spPr bwMode="auto">
              <a:xfrm>
                <a:off x="959318" y="4632202"/>
                <a:ext cx="989444" cy="551028"/>
              </a:xfrm>
              <a:custGeom>
                <a:avLst/>
                <a:gdLst>
                  <a:gd name="connsiteX0" fmla="*/ 2096079 w 7733887"/>
                  <a:gd name="connsiteY0" fmla="*/ 2187091 h 4307055"/>
                  <a:gd name="connsiteX1" fmla="*/ 1264612 w 7733887"/>
                  <a:gd name="connsiteY1" fmla="*/ 2683653 h 4307055"/>
                  <a:gd name="connsiteX2" fmla="*/ 2186504 w 7733887"/>
                  <a:gd name="connsiteY2" fmla="*/ 3202380 h 4307055"/>
                  <a:gd name="connsiteX3" fmla="*/ 3022642 w 7733887"/>
                  <a:gd name="connsiteY3" fmla="*/ 2786729 h 4307055"/>
                  <a:gd name="connsiteX4" fmla="*/ 3053850 w 7733887"/>
                  <a:gd name="connsiteY4" fmla="*/ 2740060 h 4307055"/>
                  <a:gd name="connsiteX5" fmla="*/ 5873932 w 7733887"/>
                  <a:gd name="connsiteY5" fmla="*/ 1915322 h 4307055"/>
                  <a:gd name="connsiteX6" fmla="*/ 6409508 w 7733887"/>
                  <a:gd name="connsiteY6" fmla="*/ 2163071 h 4307055"/>
                  <a:gd name="connsiteX7" fmla="*/ 6409508 w 7733887"/>
                  <a:gd name="connsiteY7" fmla="*/ 2642487 h 4307055"/>
                  <a:gd name="connsiteX8" fmla="*/ 4646425 w 7733887"/>
                  <a:gd name="connsiteY8" fmla="*/ 2642487 h 4307055"/>
                  <a:gd name="connsiteX9" fmla="*/ 5055326 w 7733887"/>
                  <a:gd name="connsiteY9" fmla="*/ 2268019 h 4307055"/>
                  <a:gd name="connsiteX10" fmla="*/ 5425440 w 7733887"/>
                  <a:gd name="connsiteY10" fmla="*/ 2411710 h 4307055"/>
                  <a:gd name="connsiteX11" fmla="*/ 6409507 w 7733887"/>
                  <a:gd name="connsiteY11" fmla="*/ 1109173 h 4307055"/>
                  <a:gd name="connsiteX12" fmla="*/ 6409507 w 7733887"/>
                  <a:gd name="connsiteY12" fmla="*/ 1930743 h 4307055"/>
                  <a:gd name="connsiteX13" fmla="*/ 5839097 w 7733887"/>
                  <a:gd name="connsiteY13" fmla="*/ 1658419 h 4307055"/>
                  <a:gd name="connsiteX14" fmla="*/ 5399314 w 7733887"/>
                  <a:gd name="connsiteY14" fmla="*/ 2167870 h 4307055"/>
                  <a:gd name="connsiteX15" fmla="*/ 5020491 w 7733887"/>
                  <a:gd name="connsiteY15" fmla="*/ 2045950 h 4307055"/>
                  <a:gd name="connsiteX16" fmla="*/ 4615541 w 7733887"/>
                  <a:gd name="connsiteY16" fmla="*/ 2302660 h 4307055"/>
                  <a:gd name="connsiteX17" fmla="*/ 4615541 w 7733887"/>
                  <a:gd name="connsiteY17" fmla="*/ 1692763 h 4307055"/>
                  <a:gd name="connsiteX18" fmla="*/ 5142411 w 7733887"/>
                  <a:gd name="connsiteY18" fmla="*/ 1715025 h 4307055"/>
                  <a:gd name="connsiteX19" fmla="*/ 5412377 w 7733887"/>
                  <a:gd name="connsiteY19" fmla="*/ 1375390 h 4307055"/>
                  <a:gd name="connsiteX20" fmla="*/ 5904411 w 7733887"/>
                  <a:gd name="connsiteY20" fmla="*/ 1384099 h 4307055"/>
                  <a:gd name="connsiteX21" fmla="*/ 2177843 w 7733887"/>
                  <a:gd name="connsiteY21" fmla="*/ 1066233 h 4307055"/>
                  <a:gd name="connsiteX22" fmla="*/ 2177843 w 7733887"/>
                  <a:gd name="connsiteY22" fmla="*/ 2038210 h 4307055"/>
                  <a:gd name="connsiteX23" fmla="*/ 3135340 w 7733887"/>
                  <a:gd name="connsiteY23" fmla="*/ 2591021 h 4307055"/>
                  <a:gd name="connsiteX24" fmla="*/ 3167740 w 7733887"/>
                  <a:gd name="connsiteY24" fmla="*/ 2522735 h 4307055"/>
                  <a:gd name="connsiteX25" fmla="*/ 3095879 w 7733887"/>
                  <a:gd name="connsiteY25" fmla="*/ 1591752 h 4307055"/>
                  <a:gd name="connsiteX26" fmla="*/ 2177843 w 7733887"/>
                  <a:gd name="connsiteY26" fmla="*/ 1066233 h 4307055"/>
                  <a:gd name="connsiteX27" fmla="*/ 4114799 w 7733887"/>
                  <a:gd name="connsiteY27" fmla="*/ 992212 h 4307055"/>
                  <a:gd name="connsiteX28" fmla="*/ 4404363 w 7733887"/>
                  <a:gd name="connsiteY28" fmla="*/ 992212 h 4307055"/>
                  <a:gd name="connsiteX29" fmla="*/ 4404363 w 7733887"/>
                  <a:gd name="connsiteY29" fmla="*/ 2905926 h 4307055"/>
                  <a:gd name="connsiteX30" fmla="*/ 6396445 w 7733887"/>
                  <a:gd name="connsiteY30" fmla="*/ 2905926 h 4307055"/>
                  <a:gd name="connsiteX31" fmla="*/ 6396445 w 7733887"/>
                  <a:gd name="connsiteY31" fmla="*/ 3208544 h 4307055"/>
                  <a:gd name="connsiteX32" fmla="*/ 4114799 w 7733887"/>
                  <a:gd name="connsiteY32" fmla="*/ 3208544 h 4307055"/>
                  <a:gd name="connsiteX33" fmla="*/ 2179319 w 7733887"/>
                  <a:gd name="connsiteY33" fmla="*/ 935606 h 4307055"/>
                  <a:gd name="connsiteX34" fmla="*/ 3374571 w 7733887"/>
                  <a:gd name="connsiteY34" fmla="*/ 2130858 h 4307055"/>
                  <a:gd name="connsiteX35" fmla="*/ 2179319 w 7733887"/>
                  <a:gd name="connsiteY35" fmla="*/ 3326110 h 4307055"/>
                  <a:gd name="connsiteX36" fmla="*/ 984067 w 7733887"/>
                  <a:gd name="connsiteY36" fmla="*/ 2130858 h 4307055"/>
                  <a:gd name="connsiteX37" fmla="*/ 2179319 w 7733887"/>
                  <a:gd name="connsiteY37" fmla="*/ 935606 h 4307055"/>
                  <a:gd name="connsiteX38" fmla="*/ 593626 w 7733887"/>
                  <a:gd name="connsiteY38" fmla="*/ 413490 h 4307055"/>
                  <a:gd name="connsiteX39" fmla="*/ 361224 w 7733887"/>
                  <a:gd name="connsiteY39" fmla="*/ 645892 h 4307055"/>
                  <a:gd name="connsiteX40" fmla="*/ 361224 w 7733887"/>
                  <a:gd name="connsiteY40" fmla="*/ 3681640 h 4307055"/>
                  <a:gd name="connsiteX41" fmla="*/ 593626 w 7733887"/>
                  <a:gd name="connsiteY41" fmla="*/ 3914042 h 4307055"/>
                  <a:gd name="connsiteX42" fmla="*/ 7126407 w 7733887"/>
                  <a:gd name="connsiteY42" fmla="*/ 3914042 h 4307055"/>
                  <a:gd name="connsiteX43" fmla="*/ 7358809 w 7733887"/>
                  <a:gd name="connsiteY43" fmla="*/ 3681640 h 4307055"/>
                  <a:gd name="connsiteX44" fmla="*/ 7358809 w 7733887"/>
                  <a:gd name="connsiteY44" fmla="*/ 645892 h 4307055"/>
                  <a:gd name="connsiteX45" fmla="*/ 7126407 w 7733887"/>
                  <a:gd name="connsiteY45" fmla="*/ 413490 h 4307055"/>
                  <a:gd name="connsiteX46" fmla="*/ 285945 w 7733887"/>
                  <a:gd name="connsiteY46" fmla="*/ 0 h 4307055"/>
                  <a:gd name="connsiteX47" fmla="*/ 7447942 w 7733887"/>
                  <a:gd name="connsiteY47" fmla="*/ 0 h 4307055"/>
                  <a:gd name="connsiteX48" fmla="*/ 7733887 w 7733887"/>
                  <a:gd name="connsiteY48" fmla="*/ 285945 h 4307055"/>
                  <a:gd name="connsiteX49" fmla="*/ 7733887 w 7733887"/>
                  <a:gd name="connsiteY49" fmla="*/ 4021110 h 4307055"/>
                  <a:gd name="connsiteX50" fmla="*/ 7447942 w 7733887"/>
                  <a:gd name="connsiteY50" fmla="*/ 4307055 h 4307055"/>
                  <a:gd name="connsiteX51" fmla="*/ 285945 w 7733887"/>
                  <a:gd name="connsiteY51" fmla="*/ 4307055 h 4307055"/>
                  <a:gd name="connsiteX52" fmla="*/ 0 w 7733887"/>
                  <a:gd name="connsiteY52" fmla="*/ 4021110 h 4307055"/>
                  <a:gd name="connsiteX53" fmla="*/ 0 w 7733887"/>
                  <a:gd name="connsiteY53" fmla="*/ 285945 h 4307055"/>
                  <a:gd name="connsiteX54" fmla="*/ 285945 w 7733887"/>
                  <a:gd name="connsiteY54" fmla="*/ 0 h 430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733887" h="4307055">
                    <a:moveTo>
                      <a:pt x="2096079" y="2187091"/>
                    </a:moveTo>
                    <a:lnTo>
                      <a:pt x="1264612" y="2683653"/>
                    </a:lnTo>
                    <a:cubicBezTo>
                      <a:pt x="1458192" y="3007796"/>
                      <a:pt x="1808967" y="3205168"/>
                      <a:pt x="2186504" y="3202380"/>
                    </a:cubicBezTo>
                    <a:cubicBezTo>
                      <a:pt x="2516848" y="3199940"/>
                      <a:pt x="2824442" y="3044573"/>
                      <a:pt x="3022642" y="2786729"/>
                    </a:cubicBezTo>
                    <a:lnTo>
                      <a:pt x="3053850" y="2740060"/>
                    </a:lnTo>
                    <a:close/>
                    <a:moveTo>
                      <a:pt x="5873932" y="1915322"/>
                    </a:moveTo>
                    <a:lnTo>
                      <a:pt x="6409508" y="2163071"/>
                    </a:lnTo>
                    <a:lnTo>
                      <a:pt x="6409508" y="2642487"/>
                    </a:lnTo>
                    <a:lnTo>
                      <a:pt x="4646425" y="2642487"/>
                    </a:lnTo>
                    <a:lnTo>
                      <a:pt x="5055326" y="2268019"/>
                    </a:lnTo>
                    <a:lnTo>
                      <a:pt x="5425440" y="2411710"/>
                    </a:lnTo>
                    <a:close/>
                    <a:moveTo>
                      <a:pt x="6409507" y="1109173"/>
                    </a:moveTo>
                    <a:lnTo>
                      <a:pt x="6409507" y="1930743"/>
                    </a:lnTo>
                    <a:lnTo>
                      <a:pt x="5839097" y="1658419"/>
                    </a:lnTo>
                    <a:lnTo>
                      <a:pt x="5399314" y="2167870"/>
                    </a:lnTo>
                    <a:lnTo>
                      <a:pt x="5020491" y="2045950"/>
                    </a:lnTo>
                    <a:lnTo>
                      <a:pt x="4615541" y="2302660"/>
                    </a:lnTo>
                    <a:lnTo>
                      <a:pt x="4615541" y="1692763"/>
                    </a:lnTo>
                    <a:lnTo>
                      <a:pt x="5142411" y="1715025"/>
                    </a:lnTo>
                    <a:lnTo>
                      <a:pt x="5412377" y="1375390"/>
                    </a:lnTo>
                    <a:lnTo>
                      <a:pt x="5904411" y="1384099"/>
                    </a:lnTo>
                    <a:close/>
                    <a:moveTo>
                      <a:pt x="2177843" y="1066233"/>
                    </a:moveTo>
                    <a:lnTo>
                      <a:pt x="2177843" y="2038210"/>
                    </a:lnTo>
                    <a:lnTo>
                      <a:pt x="3135340" y="2591021"/>
                    </a:lnTo>
                    <a:lnTo>
                      <a:pt x="3167740" y="2522735"/>
                    </a:lnTo>
                    <a:cubicBezTo>
                      <a:pt x="3287488" y="2220365"/>
                      <a:pt x="3263164" y="1876619"/>
                      <a:pt x="3095879" y="1591752"/>
                    </a:cubicBezTo>
                    <a:cubicBezTo>
                      <a:pt x="2904697" y="1266190"/>
                      <a:pt x="2555390" y="1066233"/>
                      <a:pt x="2177843" y="1066233"/>
                    </a:cubicBezTo>
                    <a:close/>
                    <a:moveTo>
                      <a:pt x="4114799" y="992212"/>
                    </a:moveTo>
                    <a:lnTo>
                      <a:pt x="4404363" y="992212"/>
                    </a:lnTo>
                    <a:lnTo>
                      <a:pt x="4404363" y="2905926"/>
                    </a:lnTo>
                    <a:lnTo>
                      <a:pt x="6396445" y="2905926"/>
                    </a:lnTo>
                    <a:lnTo>
                      <a:pt x="6396445" y="3208544"/>
                    </a:lnTo>
                    <a:lnTo>
                      <a:pt x="4114799" y="3208544"/>
                    </a:lnTo>
                    <a:close/>
                    <a:moveTo>
                      <a:pt x="2179319" y="935606"/>
                    </a:moveTo>
                    <a:cubicBezTo>
                      <a:pt x="2839438" y="935606"/>
                      <a:pt x="3374571" y="1470739"/>
                      <a:pt x="3374571" y="2130858"/>
                    </a:cubicBezTo>
                    <a:cubicBezTo>
                      <a:pt x="3374571" y="2790977"/>
                      <a:pt x="2839438" y="3326110"/>
                      <a:pt x="2179319" y="3326110"/>
                    </a:cubicBezTo>
                    <a:cubicBezTo>
                      <a:pt x="1519200" y="3326110"/>
                      <a:pt x="984067" y="2790977"/>
                      <a:pt x="984067" y="2130858"/>
                    </a:cubicBezTo>
                    <a:cubicBezTo>
                      <a:pt x="984067" y="1470739"/>
                      <a:pt x="1519200" y="935606"/>
                      <a:pt x="2179319" y="935606"/>
                    </a:cubicBezTo>
                    <a:close/>
                    <a:moveTo>
                      <a:pt x="593626" y="413490"/>
                    </a:moveTo>
                    <a:cubicBezTo>
                      <a:pt x="465274" y="413490"/>
                      <a:pt x="361224" y="517540"/>
                      <a:pt x="361224" y="645892"/>
                    </a:cubicBezTo>
                    <a:lnTo>
                      <a:pt x="361224" y="3681640"/>
                    </a:lnTo>
                    <a:cubicBezTo>
                      <a:pt x="361224" y="3809992"/>
                      <a:pt x="465274" y="3914042"/>
                      <a:pt x="593626" y="3914042"/>
                    </a:cubicBezTo>
                    <a:lnTo>
                      <a:pt x="7126407" y="3914042"/>
                    </a:lnTo>
                    <a:cubicBezTo>
                      <a:pt x="7254759" y="3914042"/>
                      <a:pt x="7358809" y="3809992"/>
                      <a:pt x="7358809" y="3681640"/>
                    </a:cubicBezTo>
                    <a:lnTo>
                      <a:pt x="7358809" y="645892"/>
                    </a:lnTo>
                    <a:cubicBezTo>
                      <a:pt x="7358809" y="517540"/>
                      <a:pt x="7254759" y="413490"/>
                      <a:pt x="7126407" y="413490"/>
                    </a:cubicBezTo>
                    <a:close/>
                    <a:moveTo>
                      <a:pt x="285945" y="0"/>
                    </a:moveTo>
                    <a:lnTo>
                      <a:pt x="7447942" y="0"/>
                    </a:lnTo>
                    <a:cubicBezTo>
                      <a:pt x="7605865" y="0"/>
                      <a:pt x="7733887" y="128022"/>
                      <a:pt x="7733887" y="285945"/>
                    </a:cubicBezTo>
                    <a:lnTo>
                      <a:pt x="7733887" y="4021110"/>
                    </a:lnTo>
                    <a:cubicBezTo>
                      <a:pt x="7733887" y="4179033"/>
                      <a:pt x="7605865" y="4307055"/>
                      <a:pt x="7447942" y="4307055"/>
                    </a:cubicBezTo>
                    <a:lnTo>
                      <a:pt x="285945" y="4307055"/>
                    </a:lnTo>
                    <a:cubicBezTo>
                      <a:pt x="128022" y="4307055"/>
                      <a:pt x="0" y="4179033"/>
                      <a:pt x="0" y="4021110"/>
                    </a:cubicBezTo>
                    <a:lnTo>
                      <a:pt x="0" y="285945"/>
                    </a:lnTo>
                    <a:cubicBezTo>
                      <a:pt x="0" y="128022"/>
                      <a:pt x="128022" y="0"/>
                      <a:pt x="28594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grpSp>
      </p:grpSp>
      <p:grpSp>
        <p:nvGrpSpPr>
          <p:cNvPr id="23" name="Group 22"/>
          <p:cNvGrpSpPr/>
          <p:nvPr/>
        </p:nvGrpSpPr>
        <p:grpSpPr>
          <a:xfrm>
            <a:off x="2761432" y="3437572"/>
            <a:ext cx="704791" cy="1277293"/>
            <a:chOff x="9964442" y="1404059"/>
            <a:chExt cx="704791" cy="1277293"/>
          </a:xfrm>
        </p:grpSpPr>
        <p:pic>
          <p:nvPicPr>
            <p:cNvPr id="24" name="Picture 23" descr="female user icon - vector Clip Art"/>
            <p:cNvPicPr>
              <a:picLocks noChangeAspect="1"/>
            </p:cNvPicPr>
            <p:nvPr/>
          </p:nvPicPr>
          <p:blipFill>
            <a:blip r:embed="rId3"/>
            <a:stretch>
              <a:fillRect/>
            </a:stretch>
          </p:blipFill>
          <p:spPr>
            <a:xfrm>
              <a:off x="9964442" y="1404059"/>
              <a:ext cx="704791" cy="703616"/>
            </a:xfrm>
            <a:prstGeom prst="rect">
              <a:avLst/>
            </a:prstGeom>
          </p:spPr>
        </p:pic>
        <p:sp>
          <p:nvSpPr>
            <p:cNvPr id="25" name="Down Arrow 19"/>
            <p:cNvSpPr/>
            <p:nvPr/>
          </p:nvSpPr>
          <p:spPr bwMode="auto">
            <a:xfrm>
              <a:off x="10072984" y="2283016"/>
              <a:ext cx="509449" cy="398336"/>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26" name="Can 20"/>
          <p:cNvSpPr/>
          <p:nvPr/>
        </p:nvSpPr>
        <p:spPr bwMode="auto">
          <a:xfrm>
            <a:off x="4640510" y="6339941"/>
            <a:ext cx="484233" cy="356160"/>
          </a:xfrm>
          <a:prstGeom prst="can">
            <a:avLst/>
          </a:prstGeom>
          <a:solidFill>
            <a:schemeClr val="tx2">
              <a:lumMod val="50000"/>
            </a:schemeClr>
          </a:solidFill>
          <a:ln w="38100">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7" name="Right Arrow 22"/>
          <p:cNvSpPr/>
          <p:nvPr/>
        </p:nvSpPr>
        <p:spPr bwMode="auto">
          <a:xfrm rot="10800000">
            <a:off x="3979467" y="5864433"/>
            <a:ext cx="493290" cy="806068"/>
          </a:xfrm>
          <a:prstGeom prst="right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8" name="Picture 27" descr="Remove Male User Icon 64x64 Png | HD Walls | Find Wallpapers"/>
          <p:cNvPicPr>
            <a:picLocks noChangeAspect="1"/>
          </p:cNvPicPr>
          <p:nvPr/>
        </p:nvPicPr>
        <p:blipFill>
          <a:blip r:embed="rId4"/>
          <a:stretch>
            <a:fillRect/>
          </a:stretch>
        </p:blipFill>
        <p:spPr>
          <a:xfrm>
            <a:off x="666144" y="3426388"/>
            <a:ext cx="902890" cy="902890"/>
          </a:xfrm>
          <a:prstGeom prst="rect">
            <a:avLst/>
          </a:prstGeom>
        </p:spPr>
      </p:pic>
      <p:sp>
        <p:nvSpPr>
          <p:cNvPr id="29" name="Down Arrow 23"/>
          <p:cNvSpPr/>
          <p:nvPr/>
        </p:nvSpPr>
        <p:spPr bwMode="auto">
          <a:xfrm rot="5400000">
            <a:off x="1755451" y="3521587"/>
            <a:ext cx="509449" cy="882283"/>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1" name="Oval 30"/>
          <p:cNvSpPr/>
          <p:nvPr/>
        </p:nvSpPr>
        <p:spPr bwMode="auto">
          <a:xfrm>
            <a:off x="3549417" y="3593691"/>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1</a:t>
            </a:r>
          </a:p>
        </p:txBody>
      </p:sp>
      <p:sp>
        <p:nvSpPr>
          <p:cNvPr id="32" name="Oval 31"/>
          <p:cNvSpPr/>
          <p:nvPr/>
        </p:nvSpPr>
        <p:spPr bwMode="auto">
          <a:xfrm>
            <a:off x="3539773" y="6086061"/>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2</a:t>
            </a:r>
          </a:p>
        </p:txBody>
      </p:sp>
      <p:sp>
        <p:nvSpPr>
          <p:cNvPr id="33" name="Oval 32"/>
          <p:cNvSpPr/>
          <p:nvPr/>
        </p:nvSpPr>
        <p:spPr bwMode="auto">
          <a:xfrm>
            <a:off x="1643101" y="4720535"/>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3</a:t>
            </a:r>
          </a:p>
        </p:txBody>
      </p:sp>
      <p:sp>
        <p:nvSpPr>
          <p:cNvPr id="34" name="Oval 33"/>
          <p:cNvSpPr/>
          <p:nvPr/>
        </p:nvSpPr>
        <p:spPr bwMode="auto">
          <a:xfrm>
            <a:off x="1814406" y="3335547"/>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4</a:t>
            </a:r>
          </a:p>
        </p:txBody>
      </p:sp>
      <p:sp>
        <p:nvSpPr>
          <p:cNvPr id="36" name="Cloud 35"/>
          <p:cNvSpPr/>
          <p:nvPr/>
        </p:nvSpPr>
        <p:spPr bwMode="auto">
          <a:xfrm>
            <a:off x="4593430" y="5722977"/>
            <a:ext cx="694887" cy="435060"/>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7D787B19-C0F5-4F14-9B73-6BD9A1A0AA91}"/>
              </a:ext>
            </a:extLst>
          </p:cNvPr>
          <p:cNvPicPr>
            <a:picLocks noChangeAspect="1"/>
          </p:cNvPicPr>
          <p:nvPr/>
        </p:nvPicPr>
        <p:blipFill>
          <a:blip r:embed="rId5"/>
          <a:stretch>
            <a:fillRect/>
          </a:stretch>
        </p:blipFill>
        <p:spPr>
          <a:xfrm>
            <a:off x="6866068" y="898257"/>
            <a:ext cx="5138903" cy="5390867"/>
          </a:xfrm>
          <a:prstGeom prst="rect">
            <a:avLst/>
          </a:prstGeom>
        </p:spPr>
      </p:pic>
    </p:spTree>
    <p:extLst>
      <p:ext uri="{BB962C8B-B14F-4D97-AF65-F5344CB8AC3E}">
        <p14:creationId xmlns:p14="http://schemas.microsoft.com/office/powerpoint/2010/main" val="27269225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Premium</a:t>
            </a:r>
            <a:br>
              <a:rPr lang="en-US" dirty="0"/>
            </a:br>
            <a:r>
              <a:rPr lang="en-US" sz="3200" dirty="0">
                <a:solidFill>
                  <a:schemeClr val="tx1"/>
                </a:solidFill>
              </a:rPr>
              <a:t>Capacity Metrics Highlights</a:t>
            </a:r>
          </a:p>
        </p:txBody>
      </p:sp>
      <p:sp>
        <p:nvSpPr>
          <p:cNvPr id="3" name="Text Placeholder 2"/>
          <p:cNvSpPr txBox="1">
            <a:spLocks/>
          </p:cNvSpPr>
          <p:nvPr/>
        </p:nvSpPr>
        <p:spPr>
          <a:xfrm>
            <a:off x="269242" y="1365832"/>
            <a:ext cx="5362618"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Resource Consumption</a:t>
            </a:r>
          </a:p>
          <a:p>
            <a:pPr lvl="1"/>
            <a:r>
              <a:rPr lang="en-US" sz="1200" dirty="0"/>
              <a:t>All up View of CPU and Memory Consumption for a given Capacity</a:t>
            </a:r>
          </a:p>
          <a:p>
            <a:r>
              <a:rPr lang="en-US" sz="1800" dirty="0"/>
              <a:t>Refreshes</a:t>
            </a:r>
          </a:p>
          <a:p>
            <a:pPr lvl="1"/>
            <a:r>
              <a:rPr lang="en-US" sz="1200" dirty="0"/>
              <a:t>Note: Datasets Memory Limit is configurable (as %)</a:t>
            </a:r>
          </a:p>
          <a:p>
            <a:pPr lvl="1"/>
            <a:r>
              <a:rPr lang="en-US" sz="1200" dirty="0"/>
              <a:t>Note – In G1 Premium, “</a:t>
            </a:r>
            <a:r>
              <a:rPr lang="en-US" sz="1200" dirty="0">
                <a:hlinkClick r:id="rId3"/>
              </a:rPr>
              <a:t>recall</a:t>
            </a:r>
            <a:r>
              <a:rPr lang="en-US" sz="1200" dirty="0"/>
              <a:t> that the supported number of maximum concurrent refreshes is set to 1.5 times the backend v-cores, rounded up”</a:t>
            </a:r>
          </a:p>
          <a:p>
            <a:pPr lvl="2"/>
            <a:r>
              <a:rPr lang="en-US" sz="800" dirty="0"/>
              <a:t>Backend v-cores (P1-4, P2-8, P3-16</a:t>
            </a:r>
          </a:p>
          <a:p>
            <a:r>
              <a:rPr lang="en-US" sz="1800" dirty="0"/>
              <a:t>Datasets</a:t>
            </a:r>
          </a:p>
          <a:p>
            <a:pPr lvl="1"/>
            <a:r>
              <a:rPr lang="en-US" sz="1200" dirty="0"/>
              <a:t>Evictions – Total # of datasets evicted due to memory pressure</a:t>
            </a:r>
          </a:p>
          <a:p>
            <a:pPr lvl="1"/>
            <a:r>
              <a:rPr lang="en-US" sz="1200" dirty="0"/>
              <a:t>The App provides more in-depth info (currently for the last 7 days)</a:t>
            </a:r>
          </a:p>
          <a:p>
            <a:pPr marL="182880" lvl="1" indent="0">
              <a:buNone/>
            </a:pPr>
            <a:endParaRPr lang="en-US" sz="1200" dirty="0"/>
          </a:p>
          <a:p>
            <a:r>
              <a:rPr lang="en-US" sz="1800" dirty="0"/>
              <a:t>Note – The Gen2 Capacity Metrics approach (and accompanying app) is very different</a:t>
            </a:r>
          </a:p>
          <a:p>
            <a:pPr lvl="1"/>
            <a:r>
              <a:rPr lang="en-US" sz="1200" dirty="0"/>
              <a:t>Currently in Preview, detailed info not yet available</a:t>
            </a:r>
          </a:p>
          <a:p>
            <a:pPr lvl="1"/>
            <a:r>
              <a:rPr lang="en-US" sz="1200" dirty="0"/>
              <a:t>Focused on CPU utilization, not memory usage</a:t>
            </a:r>
          </a:p>
          <a:p>
            <a:pPr lvl="1"/>
            <a:r>
              <a:rPr lang="en-US" sz="1200" dirty="0"/>
              <a:t>Consider combining with (Workspace) Log Analytics for comprehensive performance monitoring</a:t>
            </a:r>
          </a:p>
          <a:p>
            <a:pPr lvl="1"/>
            <a:endParaRPr lang="en-US" sz="12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Admin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https://docs.microsoft.com/en-us/power-bi/admin/service-admin-premium-monitor-capacity</a:t>
            </a:r>
          </a:p>
        </p:txBody>
      </p:sp>
      <p:pic>
        <p:nvPicPr>
          <p:cNvPr id="6" name="Picture 5">
            <a:extLst>
              <a:ext uri="{FF2B5EF4-FFF2-40B4-BE49-F238E27FC236}">
                <a16:creationId xmlns:a16="http://schemas.microsoft.com/office/drawing/2014/main" id="{00CB4E47-5AEE-4C3E-A890-6C80F20EC120}"/>
              </a:ext>
            </a:extLst>
          </p:cNvPr>
          <p:cNvPicPr>
            <a:picLocks noChangeAspect="1"/>
          </p:cNvPicPr>
          <p:nvPr/>
        </p:nvPicPr>
        <p:blipFill>
          <a:blip r:embed="rId4"/>
          <a:stretch>
            <a:fillRect/>
          </a:stretch>
        </p:blipFill>
        <p:spPr>
          <a:xfrm>
            <a:off x="5631860" y="1439551"/>
            <a:ext cx="6522720" cy="4538310"/>
          </a:xfrm>
          <a:prstGeom prst="rect">
            <a:avLst/>
          </a:prstGeom>
        </p:spPr>
      </p:pic>
      <p:pic>
        <p:nvPicPr>
          <p:cNvPr id="8" name="Picture 7">
            <a:extLst>
              <a:ext uri="{FF2B5EF4-FFF2-40B4-BE49-F238E27FC236}">
                <a16:creationId xmlns:a16="http://schemas.microsoft.com/office/drawing/2014/main" id="{1C1FD4A7-0EF7-4E1D-B283-862653BC88BA}"/>
              </a:ext>
            </a:extLst>
          </p:cNvPr>
          <p:cNvPicPr>
            <a:picLocks noChangeAspect="1"/>
          </p:cNvPicPr>
          <p:nvPr/>
        </p:nvPicPr>
        <p:blipFill>
          <a:blip r:embed="rId5"/>
          <a:stretch>
            <a:fillRect/>
          </a:stretch>
        </p:blipFill>
        <p:spPr>
          <a:xfrm>
            <a:off x="5631860" y="1457370"/>
            <a:ext cx="6574079" cy="4675025"/>
          </a:xfrm>
          <a:prstGeom prst="rect">
            <a:avLst/>
          </a:prstGeom>
        </p:spPr>
      </p:pic>
    </p:spTree>
    <p:extLst>
      <p:ext uri="{BB962C8B-B14F-4D97-AF65-F5344CB8AC3E}">
        <p14:creationId xmlns:p14="http://schemas.microsoft.com/office/powerpoint/2010/main" val="1381842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Premium</a:t>
            </a:r>
            <a:br>
              <a:rPr lang="en-US" dirty="0"/>
            </a:br>
            <a:r>
              <a:rPr lang="en-US" sz="3200" dirty="0">
                <a:solidFill>
                  <a:schemeClr val="tx1"/>
                </a:solidFill>
              </a:rPr>
              <a:t>Capacity Planning, Testing, and Optimization</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Capacity Planning</a:t>
            </a:r>
          </a:p>
          <a:p>
            <a:pPr lvl="1"/>
            <a:r>
              <a:rPr lang="en-US" sz="1200" dirty="0"/>
              <a:t>Blog post </a:t>
            </a:r>
            <a:r>
              <a:rPr lang="en-US" sz="1200" dirty="0">
                <a:hlinkClick r:id="rId3"/>
              </a:rPr>
              <a:t>here</a:t>
            </a:r>
            <a:r>
              <a:rPr lang="en-US" sz="1200" dirty="0"/>
              <a:t> – with links to useful resources</a:t>
            </a:r>
          </a:p>
          <a:p>
            <a:pPr lvl="1"/>
            <a:r>
              <a:rPr lang="en-US" sz="1200" dirty="0"/>
              <a:t>See Resource/Limits </a:t>
            </a:r>
            <a:r>
              <a:rPr lang="en-US" sz="1200" dirty="0">
                <a:hlinkClick r:id="rId4"/>
              </a:rPr>
              <a:t>here</a:t>
            </a:r>
            <a:endParaRPr lang="en-US" sz="1200" dirty="0"/>
          </a:p>
          <a:p>
            <a:r>
              <a:rPr lang="en-US" sz="1800" dirty="0"/>
              <a:t>Testing</a:t>
            </a:r>
          </a:p>
          <a:p>
            <a:pPr lvl="1"/>
            <a:r>
              <a:rPr lang="en-US" sz="1200" dirty="0"/>
              <a:t>In addition to the testing tools (mentioned in above links), use of an A SKU is a good way to quickly and economically spin up a test environment</a:t>
            </a:r>
          </a:p>
          <a:p>
            <a:r>
              <a:rPr lang="en-US" sz="1800" dirty="0"/>
              <a:t>Optimization</a:t>
            </a:r>
          </a:p>
          <a:p>
            <a:pPr lvl="1"/>
            <a:r>
              <a:rPr lang="en-US" sz="1200" dirty="0"/>
              <a:t>TODO</a:t>
            </a:r>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Admin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https://docs.microsoft.com/en-us/power-bi/admin/service-premium-what-is</a:t>
            </a:r>
          </a:p>
        </p:txBody>
      </p:sp>
      <p:pic>
        <p:nvPicPr>
          <p:cNvPr id="5" name="Picture 4">
            <a:extLst>
              <a:ext uri="{FF2B5EF4-FFF2-40B4-BE49-F238E27FC236}">
                <a16:creationId xmlns:a16="http://schemas.microsoft.com/office/drawing/2014/main" id="{F6160401-2F85-41E6-9980-FA84C5D65697}"/>
              </a:ext>
            </a:extLst>
          </p:cNvPr>
          <p:cNvPicPr>
            <a:picLocks noChangeAspect="1"/>
          </p:cNvPicPr>
          <p:nvPr/>
        </p:nvPicPr>
        <p:blipFill>
          <a:blip r:embed="rId5"/>
          <a:stretch>
            <a:fillRect/>
          </a:stretch>
        </p:blipFill>
        <p:spPr>
          <a:xfrm>
            <a:off x="6210300" y="1467344"/>
            <a:ext cx="5813590" cy="2838438"/>
          </a:xfrm>
          <a:prstGeom prst="rect">
            <a:avLst/>
          </a:prstGeom>
        </p:spPr>
      </p:pic>
    </p:spTree>
    <p:extLst>
      <p:ext uri="{BB962C8B-B14F-4D97-AF65-F5344CB8AC3E}">
        <p14:creationId xmlns:p14="http://schemas.microsoft.com/office/powerpoint/2010/main" val="19200672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Monitoring Power BI Premium</a:t>
            </a:r>
            <a:endParaRPr lang="en-US" i="1" dirty="0"/>
          </a:p>
        </p:txBody>
      </p:sp>
    </p:spTree>
    <p:extLst>
      <p:ext uri="{BB962C8B-B14F-4D97-AF65-F5344CB8AC3E}">
        <p14:creationId xmlns:p14="http://schemas.microsoft.com/office/powerpoint/2010/main" val="25903129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3BA2A7F-29EC-446B-B9EA-D426FD40A8D9}"/>
              </a:ext>
            </a:extLst>
          </p:cNvPr>
          <p:cNvSpPr txBox="1">
            <a:spLocks/>
          </p:cNvSpPr>
          <p:nvPr/>
        </p:nvSpPr>
        <p:spPr>
          <a:xfrm>
            <a:off x="278960" y="1435329"/>
            <a:ext cx="5817040"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Reports are authored in the Power BI Report Builder* </a:t>
            </a:r>
          </a:p>
          <a:p>
            <a:pPr lvl="1"/>
            <a:r>
              <a:rPr lang="en-US" sz="1600" dirty="0"/>
              <a:t>Visual Studio can also be used to author reports – be aware of feature support differences (next slide)</a:t>
            </a:r>
          </a:p>
          <a:p>
            <a:r>
              <a:rPr lang="en-US" sz="2400" dirty="0"/>
              <a:t>Basics of building a report….</a:t>
            </a:r>
          </a:p>
          <a:p>
            <a:pPr lvl="1"/>
            <a:r>
              <a:rPr lang="en-US" sz="1600" dirty="0"/>
              <a:t>Create one or more </a:t>
            </a:r>
            <a:r>
              <a:rPr lang="en-US" sz="1600" dirty="0">
                <a:hlinkClick r:id="rId2"/>
              </a:rPr>
              <a:t>data sources </a:t>
            </a:r>
            <a:r>
              <a:rPr lang="en-US" sz="1600" dirty="0"/>
              <a:t>(e.g., SQL Server, Oracle)</a:t>
            </a:r>
          </a:p>
          <a:p>
            <a:pPr lvl="1"/>
            <a:r>
              <a:rPr lang="en-US" sz="1600" dirty="0"/>
              <a:t>Create one or more datasets (queries against a data source)</a:t>
            </a:r>
          </a:p>
          <a:p>
            <a:pPr lvl="1"/>
            <a:r>
              <a:rPr lang="en-US" sz="1600" dirty="0"/>
              <a:t>Optional – define parameter(s)</a:t>
            </a:r>
          </a:p>
          <a:p>
            <a:pPr lvl="1"/>
            <a:r>
              <a:rPr lang="en-US" sz="1600" dirty="0"/>
              <a:t>Design Report Layout</a:t>
            </a:r>
          </a:p>
          <a:p>
            <a:pPr lvl="1"/>
            <a:r>
              <a:rPr lang="en-US" sz="1600" dirty="0"/>
              <a:t>Preview Report</a:t>
            </a:r>
          </a:p>
          <a:p>
            <a:pPr lvl="1"/>
            <a:r>
              <a:rPr lang="en-US" sz="1600" dirty="0"/>
              <a:t>Publish</a:t>
            </a:r>
          </a:p>
          <a:p>
            <a:pPr lvl="1"/>
            <a:r>
              <a:rPr lang="en-US" sz="1600" dirty="0"/>
              <a:t>Monitor</a:t>
            </a:r>
          </a:p>
          <a:p>
            <a:r>
              <a:rPr lang="en-US" sz="2400" dirty="0"/>
              <a:t>Note - Reports are saved in the SSRS .</a:t>
            </a:r>
            <a:r>
              <a:rPr lang="en-US" sz="2400" dirty="0" err="1"/>
              <a:t>rdl</a:t>
            </a:r>
            <a:r>
              <a:rPr lang="en-US" sz="2400" dirty="0"/>
              <a:t> format</a:t>
            </a:r>
          </a:p>
          <a:p>
            <a:pPr marL="0" indent="0">
              <a:buNone/>
            </a:pPr>
            <a:endParaRPr lang="en-US" sz="2000" dirty="0"/>
          </a:p>
        </p:txBody>
      </p:sp>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Getting Started</a:t>
            </a:r>
          </a:p>
        </p:txBody>
      </p:sp>
      <p:pic>
        <p:nvPicPr>
          <p:cNvPr id="10" name="Picture 9">
            <a:extLst>
              <a:ext uri="{FF2B5EF4-FFF2-40B4-BE49-F238E27FC236}">
                <a16:creationId xmlns:a16="http://schemas.microsoft.com/office/drawing/2014/main" id="{15FF0487-DC4F-4279-9194-E513F3F527D1}"/>
              </a:ext>
            </a:extLst>
          </p:cNvPr>
          <p:cNvPicPr>
            <a:picLocks noChangeAspect="1"/>
          </p:cNvPicPr>
          <p:nvPr/>
        </p:nvPicPr>
        <p:blipFill>
          <a:blip r:embed="rId3"/>
          <a:stretch>
            <a:fillRect/>
          </a:stretch>
        </p:blipFill>
        <p:spPr>
          <a:xfrm>
            <a:off x="6023956" y="1507375"/>
            <a:ext cx="6095999" cy="3421515"/>
          </a:xfrm>
          <a:prstGeom prst="rect">
            <a:avLst/>
          </a:prstGeom>
        </p:spPr>
      </p:pic>
      <p:pic>
        <p:nvPicPr>
          <p:cNvPr id="11" name="Picture 10">
            <a:extLst>
              <a:ext uri="{FF2B5EF4-FFF2-40B4-BE49-F238E27FC236}">
                <a16:creationId xmlns:a16="http://schemas.microsoft.com/office/drawing/2014/main" id="{30B57CAD-43F3-485D-AD35-7B13AD3A8BF7}"/>
              </a:ext>
            </a:extLst>
          </p:cNvPr>
          <p:cNvPicPr>
            <a:picLocks noChangeAspect="1"/>
          </p:cNvPicPr>
          <p:nvPr/>
        </p:nvPicPr>
        <p:blipFill>
          <a:blip r:embed="rId4"/>
          <a:stretch>
            <a:fillRect/>
          </a:stretch>
        </p:blipFill>
        <p:spPr>
          <a:xfrm>
            <a:off x="6023955" y="1527217"/>
            <a:ext cx="6095999" cy="3759230"/>
          </a:xfrm>
          <a:prstGeom prst="rect">
            <a:avLst/>
          </a:prstGeom>
        </p:spPr>
      </p:pic>
      <p:sp>
        <p:nvSpPr>
          <p:cNvPr id="12" name="Rectangle 11">
            <a:extLst>
              <a:ext uri="{FF2B5EF4-FFF2-40B4-BE49-F238E27FC236}">
                <a16:creationId xmlns:a16="http://schemas.microsoft.com/office/drawing/2014/main" id="{E8227868-F55D-4FB6-840F-2BA0695325F8}"/>
              </a:ext>
            </a:extLst>
          </p:cNvPr>
          <p:cNvSpPr/>
          <p:nvPr/>
        </p:nvSpPr>
        <p:spPr>
          <a:xfrm>
            <a:off x="332509" y="6495723"/>
            <a:ext cx="11787445" cy="338554"/>
          </a:xfrm>
          <a:prstGeom prst="rect">
            <a:avLst/>
          </a:prstGeom>
        </p:spPr>
        <p:txBody>
          <a:bodyPr wrap="square">
            <a:spAutoFit/>
          </a:bodyPr>
          <a:lstStyle/>
          <a:p>
            <a:r>
              <a:rPr lang="en-US" sz="1600" dirty="0"/>
              <a:t>*Free download - https://www.microsoft.com/en-us/download/details.aspx?id=58158</a:t>
            </a:r>
          </a:p>
        </p:txBody>
      </p:sp>
      <p:sp>
        <p:nvSpPr>
          <p:cNvPr id="8" name="TextBox 7">
            <a:extLst>
              <a:ext uri="{FF2B5EF4-FFF2-40B4-BE49-F238E27FC236}">
                <a16:creationId xmlns:a16="http://schemas.microsoft.com/office/drawing/2014/main" id="{3F1B2FCC-2215-749D-88E1-DA5C64EBAA7E}"/>
              </a:ext>
            </a:extLst>
          </p:cNvPr>
          <p:cNvSpPr txBox="1"/>
          <p:nvPr/>
        </p:nvSpPr>
        <p:spPr>
          <a:xfrm>
            <a:off x="6337905" y="5330783"/>
            <a:ext cx="6096000" cy="646331"/>
          </a:xfrm>
          <a:prstGeom prst="rect">
            <a:avLst/>
          </a:prstGeom>
          <a:noFill/>
        </p:spPr>
        <p:txBody>
          <a:bodyPr wrap="square">
            <a:spAutoFit/>
          </a:bodyPr>
          <a:lstStyle/>
          <a:p>
            <a:r>
              <a:rPr lang="en-US" dirty="0">
                <a:hlinkClick r:id="rId5"/>
              </a:rPr>
              <a:t>Power BI Paginated Reports in a Day course - Power BI | Microsoft Docs</a:t>
            </a:r>
            <a:endParaRPr lang="en-US" dirty="0"/>
          </a:p>
        </p:txBody>
      </p:sp>
    </p:spTree>
    <p:extLst>
      <p:ext uri="{BB962C8B-B14F-4D97-AF65-F5344CB8AC3E}">
        <p14:creationId xmlns:p14="http://schemas.microsoft.com/office/powerpoint/2010/main" val="2742450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3BA2A7F-29EC-446B-B9EA-D426FD40A8D9}"/>
              </a:ext>
            </a:extLst>
          </p:cNvPr>
          <p:cNvSpPr txBox="1">
            <a:spLocks/>
          </p:cNvSpPr>
          <p:nvPr/>
        </p:nvSpPr>
        <p:spPr>
          <a:xfrm>
            <a:off x="278959" y="1435329"/>
            <a:ext cx="6049797"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Supported Data Sources</a:t>
            </a:r>
          </a:p>
          <a:p>
            <a:r>
              <a:rPr lang="en-US" sz="1800" dirty="0"/>
              <a:t>Power BI Datasets (via single sign-on (SSO))</a:t>
            </a:r>
          </a:p>
          <a:p>
            <a:r>
              <a:rPr lang="en-US" sz="1800" dirty="0"/>
              <a:t>Azure Analysis Services (via single sign on (SSO) and </a:t>
            </a:r>
            <a:r>
              <a:rPr lang="en-US" sz="1800" dirty="0" err="1"/>
              <a:t>oAuth</a:t>
            </a:r>
            <a:r>
              <a:rPr lang="en-US" sz="1800" dirty="0"/>
              <a:t>)</a:t>
            </a:r>
          </a:p>
          <a:p>
            <a:r>
              <a:rPr lang="en-US" sz="1800" dirty="0"/>
              <a:t>Azure SQL Data Warehouse</a:t>
            </a:r>
          </a:p>
          <a:p>
            <a:r>
              <a:rPr lang="en-US" sz="1800" dirty="0"/>
              <a:t>Azure SQL Database (username/password, SSO and </a:t>
            </a:r>
            <a:r>
              <a:rPr lang="en-US" sz="1800" dirty="0" err="1"/>
              <a:t>oAuth</a:t>
            </a:r>
            <a:r>
              <a:rPr lang="en-US" sz="1800" dirty="0"/>
              <a:t>)</a:t>
            </a:r>
          </a:p>
          <a:p>
            <a:r>
              <a:rPr lang="en-US" sz="1800" dirty="0"/>
              <a:t>Azure SQL Managed Instance via Public Endpoint (username/password)</a:t>
            </a:r>
          </a:p>
          <a:p>
            <a:r>
              <a:rPr lang="en-US" sz="1800" dirty="0"/>
              <a:t>SQL Server*</a:t>
            </a:r>
          </a:p>
          <a:p>
            <a:r>
              <a:rPr lang="en-US" sz="1800" dirty="0"/>
              <a:t>SQL Server Analysis Services (SSAS) tabular (DAX) and multidimensional (MDX) models*</a:t>
            </a:r>
          </a:p>
          <a:p>
            <a:r>
              <a:rPr lang="en-US" sz="1800" dirty="0"/>
              <a:t>Oracle*</a:t>
            </a:r>
          </a:p>
          <a:p>
            <a:r>
              <a:rPr lang="en-US" sz="1800" dirty="0"/>
              <a:t>Teradata*</a:t>
            </a:r>
          </a:p>
          <a:p>
            <a:pPr marL="0" indent="0">
              <a:buNone/>
            </a:pPr>
            <a:r>
              <a:rPr lang="en-US" sz="1400" i="1" dirty="0"/>
              <a:t>*requires the on-premises Gateway.</a:t>
            </a:r>
          </a:p>
          <a:p>
            <a:pPr marL="0" indent="0">
              <a:buNone/>
            </a:pPr>
            <a:endParaRPr lang="en-US" sz="2000" dirty="0"/>
          </a:p>
        </p:txBody>
      </p:sp>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Data Source &amp; Feature Support</a:t>
            </a:r>
          </a:p>
        </p:txBody>
      </p:sp>
      <p:sp>
        <p:nvSpPr>
          <p:cNvPr id="12" name="Rectangle 11">
            <a:extLst>
              <a:ext uri="{FF2B5EF4-FFF2-40B4-BE49-F238E27FC236}">
                <a16:creationId xmlns:a16="http://schemas.microsoft.com/office/drawing/2014/main" id="{E8227868-F55D-4FB6-840F-2BA0695325F8}"/>
              </a:ext>
            </a:extLst>
          </p:cNvPr>
          <p:cNvSpPr/>
          <p:nvPr/>
        </p:nvSpPr>
        <p:spPr>
          <a:xfrm>
            <a:off x="326967" y="6346094"/>
            <a:ext cx="11787445" cy="307777"/>
          </a:xfrm>
          <a:prstGeom prst="rect">
            <a:avLst/>
          </a:prstGeom>
        </p:spPr>
        <p:txBody>
          <a:bodyPr wrap="square">
            <a:spAutoFit/>
          </a:bodyPr>
          <a:lstStyle/>
          <a:p>
            <a:r>
              <a:rPr lang="en-US" sz="1400" dirty="0"/>
              <a:t>https://docs.microsoft.com/en-us/power-bi/paginated-reports/paginated-reports-report-builder-power-bi#limitations-and-considerations</a:t>
            </a:r>
          </a:p>
        </p:txBody>
      </p:sp>
      <p:sp>
        <p:nvSpPr>
          <p:cNvPr id="5" name="Text Placeholder 2">
            <a:extLst>
              <a:ext uri="{FF2B5EF4-FFF2-40B4-BE49-F238E27FC236}">
                <a16:creationId xmlns:a16="http://schemas.microsoft.com/office/drawing/2014/main" id="{8ED93051-9DB2-40FC-A44B-FCD6F597368F}"/>
              </a:ext>
            </a:extLst>
          </p:cNvPr>
          <p:cNvSpPr txBox="1">
            <a:spLocks/>
          </p:cNvSpPr>
          <p:nvPr/>
        </p:nvSpPr>
        <p:spPr>
          <a:xfrm>
            <a:off x="6549526" y="1381971"/>
            <a:ext cx="5426344"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SSRS features not yet available</a:t>
            </a:r>
          </a:p>
          <a:p>
            <a:r>
              <a:rPr lang="en-US" sz="1800" dirty="0"/>
              <a:t>Shared data sources (workaround – inline data sources)</a:t>
            </a:r>
          </a:p>
          <a:p>
            <a:r>
              <a:rPr lang="en-US" sz="1800" dirty="0"/>
              <a:t>Shared datasets</a:t>
            </a:r>
          </a:p>
          <a:p>
            <a:r>
              <a:rPr lang="en-US" sz="1800" dirty="0" err="1"/>
              <a:t>Subreports</a:t>
            </a:r>
            <a:endParaRPr lang="en-US" sz="1800" dirty="0"/>
          </a:p>
          <a:p>
            <a:r>
              <a:rPr lang="en-US" sz="1800" dirty="0" err="1"/>
              <a:t>Drillthrough</a:t>
            </a:r>
            <a:r>
              <a:rPr lang="en-US" sz="1800" dirty="0"/>
              <a:t> and click-through to other reports</a:t>
            </a:r>
          </a:p>
          <a:p>
            <a:r>
              <a:rPr lang="en-US" sz="1800" dirty="0"/>
              <a:t>Linked reports</a:t>
            </a:r>
          </a:p>
          <a:p>
            <a:r>
              <a:rPr lang="en-US" sz="1800" dirty="0"/>
              <a:t>Data-driven subscriptions (Use Power Automate instead)</a:t>
            </a:r>
          </a:p>
          <a:p>
            <a:endParaRPr lang="en-US" sz="1800" dirty="0"/>
          </a:p>
          <a:p>
            <a:pPr marL="0" indent="0">
              <a:buNone/>
            </a:pPr>
            <a:r>
              <a:rPr lang="en-US" sz="2400" dirty="0"/>
              <a:t>Migration Resource(s)</a:t>
            </a:r>
          </a:p>
          <a:p>
            <a:pPr marL="0" indent="0">
              <a:buNone/>
            </a:pPr>
            <a:r>
              <a:rPr lang="en-US" sz="1800" dirty="0">
                <a:hlinkClick r:id="rId3"/>
              </a:rPr>
              <a:t>https://docs.microsoft.com/en-us/power-bi/guidance/powerbi-migration-overview</a:t>
            </a:r>
            <a:r>
              <a:rPr lang="en-US" sz="1800" dirty="0"/>
              <a:t> </a:t>
            </a:r>
          </a:p>
          <a:p>
            <a:pPr marL="0" indent="0">
              <a:buNone/>
            </a:pPr>
            <a:endParaRPr lang="en-US" sz="2000" dirty="0"/>
          </a:p>
        </p:txBody>
      </p:sp>
    </p:spTree>
    <p:extLst>
      <p:ext uri="{BB962C8B-B14F-4D97-AF65-F5344CB8AC3E}">
        <p14:creationId xmlns:p14="http://schemas.microsoft.com/office/powerpoint/2010/main" val="33335265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dirty="0"/>
              <a:t>Design Paginated Reports</a:t>
            </a:r>
            <a:endParaRPr lang="en-US" dirty="0"/>
          </a:p>
        </p:txBody>
      </p:sp>
      <p:sp>
        <p:nvSpPr>
          <p:cNvPr id="4" name="TextBox 3">
            <a:extLst>
              <a:ext uri="{FF2B5EF4-FFF2-40B4-BE49-F238E27FC236}">
                <a16:creationId xmlns:a16="http://schemas.microsoft.com/office/drawing/2014/main" id="{B8CB2642-C4A6-DC8A-B67F-32CB5DCB0827}"/>
              </a:ext>
            </a:extLst>
          </p:cNvPr>
          <p:cNvSpPr txBox="1"/>
          <p:nvPr/>
        </p:nvSpPr>
        <p:spPr>
          <a:xfrm>
            <a:off x="11426757" y="6445274"/>
            <a:ext cx="78469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hlinkClick r:id="rId3" action="ppaction://hlinksldjump">
                  <a:extLst>
                    <a:ext uri="{A12FA001-AC4F-418D-AE19-62706E023703}">
                      <ahyp:hlinkClr xmlns:ahyp="http://schemas.microsoft.com/office/drawing/2018/hyperlinkcolor" val="tx"/>
                    </a:ext>
                  </a:extLst>
                </a:hlinkClick>
              </a:rPr>
              <a:t>Back</a:t>
            </a:r>
            <a:endParaRPr lang="en-US" sz="2400" dirty="0"/>
          </a:p>
        </p:txBody>
      </p:sp>
    </p:spTree>
    <p:extLst>
      <p:ext uri="{BB962C8B-B14F-4D97-AF65-F5344CB8AC3E}">
        <p14:creationId xmlns:p14="http://schemas.microsoft.com/office/powerpoint/2010/main" val="18357020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3BA2A7F-29EC-446B-B9EA-D426FD40A8D9}"/>
              </a:ext>
            </a:extLst>
          </p:cNvPr>
          <p:cNvSpPr txBox="1">
            <a:spLocks/>
          </p:cNvSpPr>
          <p:nvPr/>
        </p:nvSpPr>
        <p:spPr>
          <a:xfrm>
            <a:off x="278960" y="1435329"/>
            <a:ext cx="5817040"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From Report Builder, reports can be directly published to the Service</a:t>
            </a:r>
          </a:p>
          <a:p>
            <a:r>
              <a:rPr lang="en-US" sz="2400" dirty="0"/>
              <a:t>Alternatively, a user can upload an .</a:t>
            </a:r>
            <a:r>
              <a:rPr lang="en-US" sz="2400" dirty="0" err="1"/>
              <a:t>rdl</a:t>
            </a:r>
            <a:r>
              <a:rPr lang="en-US" sz="2400" dirty="0"/>
              <a:t> file to the workspace via the browser</a:t>
            </a:r>
          </a:p>
          <a:p>
            <a:r>
              <a:rPr lang="en-US" sz="2400" dirty="0"/>
              <a:t>Developers may want to leverage REST APIs for deployment automation e.g.,</a:t>
            </a:r>
          </a:p>
          <a:p>
            <a:pPr lvl="1"/>
            <a:r>
              <a:rPr lang="en-US" sz="1600" b="1" dirty="0"/>
              <a:t>Create workspace</a:t>
            </a:r>
          </a:p>
          <a:p>
            <a:pPr lvl="1"/>
            <a:r>
              <a:rPr lang="en-US" sz="1600" b="1" dirty="0"/>
              <a:t>Assign workspace to capacity</a:t>
            </a:r>
          </a:p>
          <a:p>
            <a:pPr lvl="1"/>
            <a:r>
              <a:rPr lang="en-US" sz="1600" b="1" dirty="0"/>
              <a:t>Import paginated report</a:t>
            </a:r>
          </a:p>
          <a:p>
            <a:pPr lvl="1"/>
            <a:r>
              <a:rPr lang="en-US" sz="1600" b="1" dirty="0"/>
              <a:t>Clone paginated report from another workspace</a:t>
            </a:r>
          </a:p>
          <a:p>
            <a:pPr lvl="1"/>
            <a:r>
              <a:rPr lang="en-US" sz="1600" b="1" dirty="0"/>
              <a:t>Update </a:t>
            </a:r>
            <a:r>
              <a:rPr lang="en-US" sz="1600" b="1" dirty="0" err="1"/>
              <a:t>datasource</a:t>
            </a:r>
            <a:r>
              <a:rPr lang="en-US" sz="1600" b="1" dirty="0"/>
              <a:t> connection (API coming soon – workaround via the RDL data source property change)</a:t>
            </a:r>
          </a:p>
          <a:p>
            <a:pPr lvl="1"/>
            <a:r>
              <a:rPr lang="en-US" sz="1600" b="1" dirty="0">
                <a:hlinkClick r:id="rId3"/>
              </a:rPr>
              <a:t>Embed</a:t>
            </a:r>
            <a:r>
              <a:rPr lang="en-US" sz="1600" b="1" dirty="0"/>
              <a:t> paginated report in your application</a:t>
            </a:r>
          </a:p>
          <a:p>
            <a:pPr marL="0" indent="0">
              <a:buNone/>
            </a:pPr>
            <a:endParaRPr lang="en-US" sz="2000" dirty="0"/>
          </a:p>
        </p:txBody>
      </p:sp>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Publishing</a:t>
            </a:r>
          </a:p>
        </p:txBody>
      </p:sp>
      <p:pic>
        <p:nvPicPr>
          <p:cNvPr id="10" name="Picture 9">
            <a:extLst>
              <a:ext uri="{FF2B5EF4-FFF2-40B4-BE49-F238E27FC236}">
                <a16:creationId xmlns:a16="http://schemas.microsoft.com/office/drawing/2014/main" id="{15FF0487-DC4F-4279-9194-E513F3F527D1}"/>
              </a:ext>
            </a:extLst>
          </p:cNvPr>
          <p:cNvPicPr>
            <a:picLocks noChangeAspect="1"/>
          </p:cNvPicPr>
          <p:nvPr/>
        </p:nvPicPr>
        <p:blipFill>
          <a:blip r:embed="rId4"/>
          <a:stretch>
            <a:fillRect/>
          </a:stretch>
        </p:blipFill>
        <p:spPr>
          <a:xfrm>
            <a:off x="5962994" y="997534"/>
            <a:ext cx="6095999" cy="3421515"/>
          </a:xfrm>
          <a:prstGeom prst="rect">
            <a:avLst/>
          </a:prstGeom>
        </p:spPr>
      </p:pic>
      <p:pic>
        <p:nvPicPr>
          <p:cNvPr id="2" name="Picture 1">
            <a:extLst>
              <a:ext uri="{FF2B5EF4-FFF2-40B4-BE49-F238E27FC236}">
                <a16:creationId xmlns:a16="http://schemas.microsoft.com/office/drawing/2014/main" id="{D92D5C96-82EC-42CF-8D59-02046B49ED9F}"/>
              </a:ext>
            </a:extLst>
          </p:cNvPr>
          <p:cNvPicPr>
            <a:picLocks noChangeAspect="1"/>
          </p:cNvPicPr>
          <p:nvPr/>
        </p:nvPicPr>
        <p:blipFill>
          <a:blip r:embed="rId5"/>
          <a:stretch>
            <a:fillRect/>
          </a:stretch>
        </p:blipFill>
        <p:spPr>
          <a:xfrm>
            <a:off x="5962994" y="997535"/>
            <a:ext cx="6073228" cy="3391592"/>
          </a:xfrm>
          <a:prstGeom prst="rect">
            <a:avLst/>
          </a:prstGeom>
        </p:spPr>
      </p:pic>
      <p:pic>
        <p:nvPicPr>
          <p:cNvPr id="3" name="Picture 2">
            <a:extLst>
              <a:ext uri="{FF2B5EF4-FFF2-40B4-BE49-F238E27FC236}">
                <a16:creationId xmlns:a16="http://schemas.microsoft.com/office/drawing/2014/main" id="{2FA1EF40-453A-4AE4-83DF-F7ED8D703C3F}"/>
              </a:ext>
            </a:extLst>
          </p:cNvPr>
          <p:cNvPicPr>
            <a:picLocks noChangeAspect="1"/>
          </p:cNvPicPr>
          <p:nvPr/>
        </p:nvPicPr>
        <p:blipFill>
          <a:blip r:embed="rId6"/>
          <a:stretch>
            <a:fillRect/>
          </a:stretch>
        </p:blipFill>
        <p:spPr>
          <a:xfrm>
            <a:off x="6563637" y="1058600"/>
            <a:ext cx="4713961" cy="3269461"/>
          </a:xfrm>
          <a:prstGeom prst="rect">
            <a:avLst/>
          </a:prstGeom>
        </p:spPr>
      </p:pic>
      <p:pic>
        <p:nvPicPr>
          <p:cNvPr id="13" name="Picture 12" descr="A picture containing clock&#10;&#10;Description automatically generated">
            <a:extLst>
              <a:ext uri="{FF2B5EF4-FFF2-40B4-BE49-F238E27FC236}">
                <a16:creationId xmlns:a16="http://schemas.microsoft.com/office/drawing/2014/main" id="{D5D44124-4796-43C4-A1FC-8284A940054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620174" y="3724101"/>
            <a:ext cx="6433276" cy="2574563"/>
          </a:xfrm>
          <a:prstGeom prst="rect">
            <a:avLst/>
          </a:prstGeom>
          <a:ln>
            <a:solidFill>
              <a:schemeClr val="accent1"/>
            </a:solidFill>
          </a:ln>
        </p:spPr>
      </p:pic>
    </p:spTree>
    <p:extLst>
      <p:ext uri="{BB962C8B-B14F-4D97-AF65-F5344CB8AC3E}">
        <p14:creationId xmlns:p14="http://schemas.microsoft.com/office/powerpoint/2010/main" val="2254392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Monitoring</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2" y="1365832"/>
            <a:ext cx="5941058"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Note – Paginated Reports can be enabled and configured to consume a max amount of capacity </a:t>
            </a:r>
            <a:r>
              <a:rPr lang="en-US" sz="1800" dirty="0">
                <a:hlinkClick r:id="rId3"/>
              </a:rPr>
              <a:t>resources</a:t>
            </a:r>
            <a:r>
              <a:rPr lang="en-US" sz="1800" dirty="0"/>
              <a:t>.</a:t>
            </a:r>
          </a:p>
          <a:p>
            <a:r>
              <a:rPr lang="en-US" sz="1800" dirty="0"/>
              <a:t>Monitoring of paginated reports is available in both the portal, and via the Power BI Premium Capacity Metrics app</a:t>
            </a:r>
          </a:p>
          <a:p>
            <a:pPr lvl="1"/>
            <a:r>
              <a:rPr lang="en-US" sz="1400" dirty="0"/>
              <a:t>Portal provides a quick view with high-level metrics (currently for the last 7 days)</a:t>
            </a:r>
          </a:p>
          <a:p>
            <a:pPr lvl="1"/>
            <a:r>
              <a:rPr lang="en-US" sz="1400" dirty="0"/>
              <a:t>The App provides more in-depth info (currently for the last 7 days)</a:t>
            </a:r>
          </a:p>
          <a:p>
            <a:r>
              <a:rPr lang="en-US" sz="1800" dirty="0"/>
              <a:t>Using the Capacity Metrics app</a:t>
            </a:r>
          </a:p>
          <a:p>
            <a:pPr lvl="1"/>
            <a:r>
              <a:rPr lang="en-US" sz="1400" dirty="0"/>
              <a:t>Can be installed from the Apps (Get Apps – Apps – Power BI </a:t>
            </a:r>
          </a:p>
          <a:p>
            <a:pPr lvl="1"/>
            <a:r>
              <a:rPr lang="en-US" sz="1400" dirty="0"/>
              <a:t>Refreshed automatically, with rolling 7 day history (may want to consider use of a subscription to review older data)</a:t>
            </a:r>
          </a:p>
          <a:p>
            <a:pPr lvl="1"/>
            <a:r>
              <a:rPr lang="en-US" sz="1400" dirty="0"/>
              <a:t>High-level dashboard provides summary statistics, with ability to drill down into detailed report</a:t>
            </a:r>
          </a:p>
          <a:p>
            <a:r>
              <a:rPr lang="en-US" sz="1800" dirty="0"/>
              <a:t>Note – auditing Power BI usage (e.g. who viewed a particular report) is available via the Audit logs (covered later)</a:t>
            </a:r>
          </a:p>
          <a:p>
            <a:pPr lvl="1"/>
            <a:endParaRPr lang="en-US" sz="1200" dirty="0"/>
          </a:p>
        </p:txBody>
      </p:sp>
      <p:sp>
        <p:nvSpPr>
          <p:cNvPr id="21" name="Rectangle 20">
            <a:extLst>
              <a:ext uri="{FF2B5EF4-FFF2-40B4-BE49-F238E27FC236}">
                <a16:creationId xmlns:a16="http://schemas.microsoft.com/office/drawing/2014/main" id="{3E7EB701-5258-47D1-8D02-DF8EDE6C24DB}"/>
              </a:ext>
            </a:extLst>
          </p:cNvPr>
          <p:cNvSpPr/>
          <p:nvPr/>
        </p:nvSpPr>
        <p:spPr>
          <a:xfrm>
            <a:off x="404191" y="6508171"/>
            <a:ext cx="11612218" cy="338554"/>
          </a:xfrm>
          <a:prstGeom prst="rect">
            <a:avLst/>
          </a:prstGeom>
        </p:spPr>
        <p:txBody>
          <a:bodyPr wrap="square">
            <a:spAutoFit/>
          </a:bodyPr>
          <a:lstStyle/>
          <a:p>
            <a:r>
              <a:rPr lang="en-US" sz="1600" dirty="0"/>
              <a:t>https://docs.microsoft.com/en-us/power-bi/service-admin-premium-monitor-portal</a:t>
            </a:r>
          </a:p>
        </p:txBody>
      </p:sp>
      <p:pic>
        <p:nvPicPr>
          <p:cNvPr id="5" name="Picture 4">
            <a:extLst>
              <a:ext uri="{FF2B5EF4-FFF2-40B4-BE49-F238E27FC236}">
                <a16:creationId xmlns:a16="http://schemas.microsoft.com/office/drawing/2014/main" id="{F0024870-F5AC-4CFB-A692-F10E1DC77C7A}"/>
              </a:ext>
            </a:extLst>
          </p:cNvPr>
          <p:cNvPicPr>
            <a:picLocks noChangeAspect="1"/>
          </p:cNvPicPr>
          <p:nvPr/>
        </p:nvPicPr>
        <p:blipFill>
          <a:blip r:embed="rId4"/>
          <a:stretch>
            <a:fillRect/>
          </a:stretch>
        </p:blipFill>
        <p:spPr>
          <a:xfrm>
            <a:off x="6210300" y="1261552"/>
            <a:ext cx="5887043" cy="3807003"/>
          </a:xfrm>
          <a:prstGeom prst="rect">
            <a:avLst/>
          </a:prstGeom>
        </p:spPr>
      </p:pic>
      <p:pic>
        <p:nvPicPr>
          <p:cNvPr id="24" name="Picture 23">
            <a:extLst>
              <a:ext uri="{FF2B5EF4-FFF2-40B4-BE49-F238E27FC236}">
                <a16:creationId xmlns:a16="http://schemas.microsoft.com/office/drawing/2014/main" id="{35A1AB36-A407-40A1-8FF5-BFC96E9E146B}"/>
              </a:ext>
            </a:extLst>
          </p:cNvPr>
          <p:cNvPicPr>
            <a:picLocks noChangeAspect="1"/>
          </p:cNvPicPr>
          <p:nvPr/>
        </p:nvPicPr>
        <p:blipFill>
          <a:blip r:embed="rId5"/>
          <a:stretch>
            <a:fillRect/>
          </a:stretch>
        </p:blipFill>
        <p:spPr>
          <a:xfrm>
            <a:off x="6382441" y="1709092"/>
            <a:ext cx="5637314" cy="3074101"/>
          </a:xfrm>
          <a:prstGeom prst="rect">
            <a:avLst/>
          </a:prstGeom>
        </p:spPr>
      </p:pic>
      <p:pic>
        <p:nvPicPr>
          <p:cNvPr id="6" name="Picture 5">
            <a:extLst>
              <a:ext uri="{FF2B5EF4-FFF2-40B4-BE49-F238E27FC236}">
                <a16:creationId xmlns:a16="http://schemas.microsoft.com/office/drawing/2014/main" id="{A693649F-8F91-440B-B63E-A7A1558D473A}"/>
              </a:ext>
            </a:extLst>
          </p:cNvPr>
          <p:cNvPicPr>
            <a:picLocks noChangeAspect="1"/>
          </p:cNvPicPr>
          <p:nvPr/>
        </p:nvPicPr>
        <p:blipFill>
          <a:blip r:embed="rId6"/>
          <a:stretch>
            <a:fillRect/>
          </a:stretch>
        </p:blipFill>
        <p:spPr>
          <a:xfrm>
            <a:off x="6381051" y="1764508"/>
            <a:ext cx="5637314" cy="2974051"/>
          </a:xfrm>
          <a:prstGeom prst="rect">
            <a:avLst/>
          </a:prstGeom>
          <a:ln>
            <a:solidFill>
              <a:schemeClr val="accent1"/>
            </a:solidFill>
          </a:ln>
        </p:spPr>
      </p:pic>
      <p:pic>
        <p:nvPicPr>
          <p:cNvPr id="7" name="Picture 6">
            <a:extLst>
              <a:ext uri="{FF2B5EF4-FFF2-40B4-BE49-F238E27FC236}">
                <a16:creationId xmlns:a16="http://schemas.microsoft.com/office/drawing/2014/main" id="{119D3824-4DB3-4915-9951-40741C7C1D85}"/>
              </a:ext>
            </a:extLst>
          </p:cNvPr>
          <p:cNvPicPr>
            <a:picLocks noChangeAspect="1"/>
          </p:cNvPicPr>
          <p:nvPr/>
        </p:nvPicPr>
        <p:blipFill>
          <a:blip r:embed="rId7"/>
          <a:stretch>
            <a:fillRect/>
          </a:stretch>
        </p:blipFill>
        <p:spPr>
          <a:xfrm>
            <a:off x="6183293" y="1340885"/>
            <a:ext cx="5941058" cy="4176230"/>
          </a:xfrm>
          <a:prstGeom prst="rect">
            <a:avLst/>
          </a:prstGeom>
        </p:spPr>
      </p:pic>
    </p:spTree>
    <p:extLst>
      <p:ext uri="{BB962C8B-B14F-4D97-AF65-F5344CB8AC3E}">
        <p14:creationId xmlns:p14="http://schemas.microsoft.com/office/powerpoint/2010/main" val="172470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Tabular Monitoring</a:t>
            </a:r>
            <a:br>
              <a:rPr lang="en-US" dirty="0"/>
            </a:br>
            <a:r>
              <a:rPr lang="en-US" sz="3200" dirty="0">
                <a:solidFill>
                  <a:schemeClr val="tx1"/>
                </a:solidFill>
              </a:rPr>
              <a:t>Azure AS</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2" y="1365832"/>
            <a:ext cx="6702768"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Metrics can be viewed through the Azure Portal (and saved to an Azure Dashboard)</a:t>
            </a:r>
          </a:p>
          <a:p>
            <a:r>
              <a:rPr lang="en-US" sz="1800" dirty="0"/>
              <a:t>Azure AS is also integrated with Azure Monitor. Logs, including Engine, Service, and Metric categories, can be sent to </a:t>
            </a:r>
          </a:p>
          <a:p>
            <a:pPr lvl="1"/>
            <a:r>
              <a:rPr lang="en-US" sz="1400" dirty="0"/>
              <a:t>Azure Storage</a:t>
            </a:r>
          </a:p>
          <a:p>
            <a:pPr lvl="1"/>
            <a:r>
              <a:rPr lang="en-US" sz="1400" dirty="0"/>
              <a:t>Azure Event Hubs</a:t>
            </a:r>
          </a:p>
          <a:p>
            <a:pPr lvl="1"/>
            <a:r>
              <a:rPr lang="en-US" sz="1400" dirty="0"/>
              <a:t>Azure Monitor - Specify a Log Analytics Workspace and retention period for the three different categories</a:t>
            </a:r>
          </a:p>
          <a:p>
            <a:r>
              <a:rPr lang="en-US" sz="1800" dirty="0"/>
              <a:t>Logs Analytics Workspace</a:t>
            </a:r>
          </a:p>
          <a:p>
            <a:pPr lvl="1"/>
            <a:r>
              <a:rPr lang="en-US" sz="1400" dirty="0"/>
              <a:t>Logs can be queried through an integrated Portal</a:t>
            </a:r>
          </a:p>
          <a:p>
            <a:pPr lvl="1"/>
            <a:endParaRPr lang="en-US" sz="1200" dirty="0"/>
          </a:p>
        </p:txBody>
      </p:sp>
      <p:sp>
        <p:nvSpPr>
          <p:cNvPr id="21" name="Rectangle 20">
            <a:extLst>
              <a:ext uri="{FF2B5EF4-FFF2-40B4-BE49-F238E27FC236}">
                <a16:creationId xmlns:a16="http://schemas.microsoft.com/office/drawing/2014/main" id="{3E7EB701-5258-47D1-8D02-DF8EDE6C24DB}"/>
              </a:ext>
            </a:extLst>
          </p:cNvPr>
          <p:cNvSpPr/>
          <p:nvPr/>
        </p:nvSpPr>
        <p:spPr>
          <a:xfrm>
            <a:off x="404191" y="6508171"/>
            <a:ext cx="11612218" cy="338554"/>
          </a:xfrm>
          <a:prstGeom prst="rect">
            <a:avLst/>
          </a:prstGeom>
        </p:spPr>
        <p:txBody>
          <a:bodyPr wrap="square">
            <a:spAutoFit/>
          </a:bodyPr>
          <a:lstStyle/>
          <a:p>
            <a:r>
              <a:rPr lang="en-US" sz="1600" dirty="0"/>
              <a:t>https://docs.microsoft.com/en-us/azure/analysis-services/analysis-services-logging</a:t>
            </a:r>
          </a:p>
        </p:txBody>
      </p:sp>
      <p:pic>
        <p:nvPicPr>
          <p:cNvPr id="2050" name="Picture 2" descr="Resource logging to Storage, Event Hubs, or Azure Monitor logs">
            <a:extLst>
              <a:ext uri="{FF2B5EF4-FFF2-40B4-BE49-F238E27FC236}">
                <a16:creationId xmlns:a16="http://schemas.microsoft.com/office/drawing/2014/main" id="{27E06E47-F073-45DF-9EB4-F751CA5ED8C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944295" y="3207768"/>
            <a:ext cx="5436556" cy="34230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48A43ED-14EF-4604-A5C0-137EC9F472F8}"/>
              </a:ext>
            </a:extLst>
          </p:cNvPr>
          <p:cNvPicPr>
            <a:picLocks noChangeAspect="1"/>
          </p:cNvPicPr>
          <p:nvPr/>
        </p:nvPicPr>
        <p:blipFill>
          <a:blip r:embed="rId4"/>
          <a:stretch>
            <a:fillRect/>
          </a:stretch>
        </p:blipFill>
        <p:spPr>
          <a:xfrm>
            <a:off x="7138184" y="252556"/>
            <a:ext cx="4620722" cy="2918257"/>
          </a:xfrm>
          <a:prstGeom prst="rect">
            <a:avLst/>
          </a:prstGeom>
        </p:spPr>
      </p:pic>
      <p:pic>
        <p:nvPicPr>
          <p:cNvPr id="8" name="Picture 7">
            <a:extLst>
              <a:ext uri="{FF2B5EF4-FFF2-40B4-BE49-F238E27FC236}">
                <a16:creationId xmlns:a16="http://schemas.microsoft.com/office/drawing/2014/main" id="{5FE8783C-E018-428E-8232-7BB9B7C330D1}"/>
              </a:ext>
            </a:extLst>
          </p:cNvPr>
          <p:cNvPicPr>
            <a:picLocks noChangeAspect="1"/>
          </p:cNvPicPr>
          <p:nvPr/>
        </p:nvPicPr>
        <p:blipFill>
          <a:blip r:embed="rId5"/>
          <a:stretch>
            <a:fillRect/>
          </a:stretch>
        </p:blipFill>
        <p:spPr>
          <a:xfrm>
            <a:off x="1535454" y="4438282"/>
            <a:ext cx="3830366" cy="2088548"/>
          </a:xfrm>
          <a:prstGeom prst="rect">
            <a:avLst/>
          </a:prstGeom>
        </p:spPr>
      </p:pic>
    </p:spTree>
    <p:extLst>
      <p:ext uri="{BB962C8B-B14F-4D97-AF65-F5344CB8AC3E}">
        <p14:creationId xmlns:p14="http://schemas.microsoft.com/office/powerpoint/2010/main" val="27025213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Tabular Monitoring</a:t>
            </a:r>
            <a:br>
              <a:rPr lang="en-US" dirty="0"/>
            </a:br>
            <a:r>
              <a:rPr lang="en-US" sz="3200" dirty="0">
                <a:solidFill>
                  <a:schemeClr val="tx1"/>
                </a:solidFill>
              </a:rPr>
              <a:t>Getting Started</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2" y="1365832"/>
            <a:ext cx="6702768"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Learn KQL – With Sample Queries</a:t>
            </a:r>
          </a:p>
          <a:p>
            <a:pPr lvl="1"/>
            <a:r>
              <a:rPr lang="en-US" sz="1400" dirty="0">
                <a:hlinkClick r:id="rId3"/>
              </a:rPr>
              <a:t>https://techcommunity.microsoft.com/t5/analytics-on-azure-blog/understanding-azure-analysis-services-processing-using-log/ba-p/1877985</a:t>
            </a:r>
            <a:endParaRPr lang="en-US" sz="1400" dirty="0"/>
          </a:p>
          <a:p>
            <a:r>
              <a:rPr lang="en-US" sz="2200" dirty="0"/>
              <a:t>Use Power BI Templates for pre-built reports (based on Log Analytics dump)</a:t>
            </a:r>
          </a:p>
          <a:p>
            <a:pPr lvl="1"/>
            <a:r>
              <a:rPr lang="en-US" sz="1400" dirty="0">
                <a:hlinkClick r:id="rId4"/>
              </a:rPr>
              <a:t>https://powerbi.microsoft.com/en-us/blog/announcing-long-term-usage-and-performance-insights-public-preview/</a:t>
            </a:r>
            <a:r>
              <a:rPr lang="en-US" sz="1400" dirty="0"/>
              <a:t> </a:t>
            </a:r>
          </a:p>
        </p:txBody>
      </p:sp>
      <p:pic>
        <p:nvPicPr>
          <p:cNvPr id="4" name="Picture 3">
            <a:extLst>
              <a:ext uri="{FF2B5EF4-FFF2-40B4-BE49-F238E27FC236}">
                <a16:creationId xmlns:a16="http://schemas.microsoft.com/office/drawing/2014/main" id="{0FD3C1D7-A4AD-43C4-805C-7D60352B87E5}"/>
              </a:ext>
            </a:extLst>
          </p:cNvPr>
          <p:cNvPicPr>
            <a:picLocks noChangeAspect="1"/>
          </p:cNvPicPr>
          <p:nvPr/>
        </p:nvPicPr>
        <p:blipFill>
          <a:blip r:embed="rId5"/>
          <a:stretch>
            <a:fillRect/>
          </a:stretch>
        </p:blipFill>
        <p:spPr>
          <a:xfrm>
            <a:off x="6972010" y="1323673"/>
            <a:ext cx="4911783" cy="1598359"/>
          </a:xfrm>
          <a:prstGeom prst="rect">
            <a:avLst/>
          </a:prstGeom>
        </p:spPr>
      </p:pic>
      <p:pic>
        <p:nvPicPr>
          <p:cNvPr id="3074" name="Picture 2">
            <a:extLst>
              <a:ext uri="{FF2B5EF4-FFF2-40B4-BE49-F238E27FC236}">
                <a16:creationId xmlns:a16="http://schemas.microsoft.com/office/drawing/2014/main" id="{F3999657-1384-4AD9-BE6F-AF2C9CA1678B}"/>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646515" y="3266415"/>
            <a:ext cx="6385443" cy="358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8333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User Identity (Authentication)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Power BI is part of the larger Microsoft cloud</a:t>
            </a:r>
          </a:p>
          <a:p>
            <a:r>
              <a:rPr lang="en-US" sz="2800" dirty="0"/>
              <a:t>Like other cloud services, PBI leverages Azure Active Directory (AAD)</a:t>
            </a:r>
          </a:p>
          <a:p>
            <a:pPr lvl="1"/>
            <a:r>
              <a:rPr lang="en-US" sz="2000" dirty="0"/>
              <a:t>AAD is the default authentication mechanism for PBI</a:t>
            </a:r>
          </a:p>
          <a:p>
            <a:pPr lvl="1"/>
            <a:r>
              <a:rPr lang="en-US" sz="2000" dirty="0"/>
              <a:t>Other authentication approaches can be used for Embedded scenarios</a:t>
            </a:r>
          </a:p>
          <a:p>
            <a:r>
              <a:rPr lang="en-US" sz="2800" dirty="0"/>
              <a:t>AAD setup and configuration is a key building block for PBI</a:t>
            </a:r>
          </a:p>
          <a:p>
            <a:pPr lvl="1"/>
            <a:r>
              <a:rPr lang="en-US" dirty="0"/>
              <a:t>Most large organizations will synchronize their on-premise Active Directory with AAD</a:t>
            </a:r>
          </a:p>
          <a:p>
            <a:pPr lvl="1"/>
            <a:r>
              <a:rPr lang="en-US" dirty="0"/>
              <a:t>Advanced authentication requirements (e.g., multi-factor) are supported in AAD</a:t>
            </a:r>
          </a:p>
          <a:p>
            <a:r>
              <a:rPr lang="en-US" sz="2800" dirty="0"/>
              <a:t>AAD is also used, and can be supplemented, for the PBI mobile devices (next slide)</a:t>
            </a:r>
          </a:p>
          <a:p>
            <a:endParaRPr lang="en-US" sz="2800" dirty="0"/>
          </a:p>
          <a:p>
            <a:endParaRPr lang="en-US" sz="2800" dirty="0"/>
          </a:p>
        </p:txBody>
      </p:sp>
    </p:spTree>
    <p:extLst>
      <p:ext uri="{BB962C8B-B14F-4D97-AF65-F5344CB8AC3E}">
        <p14:creationId xmlns:p14="http://schemas.microsoft.com/office/powerpoint/2010/main" val="1214991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6663-47EB-4A1D-B5E4-A898032F994E}"/>
              </a:ext>
            </a:extLst>
          </p:cNvPr>
          <p:cNvSpPr>
            <a:spLocks noGrp="1"/>
          </p:cNvSpPr>
          <p:nvPr>
            <p:ph type="title"/>
          </p:nvPr>
        </p:nvSpPr>
        <p:spPr/>
        <p:txBody>
          <a:bodyPr/>
          <a:lstStyle/>
          <a:p>
            <a:r>
              <a:rPr lang="en-US" dirty="0"/>
              <a:t>Tabular Modeling</a:t>
            </a:r>
          </a:p>
        </p:txBody>
      </p:sp>
      <p:sp>
        <p:nvSpPr>
          <p:cNvPr id="3" name="Text Placeholder 2">
            <a:extLst>
              <a:ext uri="{FF2B5EF4-FFF2-40B4-BE49-F238E27FC236}">
                <a16:creationId xmlns:a16="http://schemas.microsoft.com/office/drawing/2014/main" id="{2573AE22-9929-47BF-8E8E-68679584C457}"/>
              </a:ext>
            </a:extLst>
          </p:cNvPr>
          <p:cNvSpPr>
            <a:spLocks noGrp="1"/>
          </p:cNvSpPr>
          <p:nvPr>
            <p:ph type="body" sz="quarter" idx="13"/>
          </p:nvPr>
        </p:nvSpPr>
        <p:spPr>
          <a:xfrm>
            <a:off x="141513" y="710069"/>
            <a:ext cx="12050487" cy="373063"/>
          </a:xfrm>
        </p:spPr>
        <p:txBody>
          <a:bodyPr/>
          <a:lstStyle/>
          <a:p>
            <a:r>
              <a:rPr lang="en-US" i="1" dirty="0"/>
              <a:t>AAS | PBI Premium</a:t>
            </a:r>
          </a:p>
        </p:txBody>
      </p:sp>
      <p:sp>
        <p:nvSpPr>
          <p:cNvPr id="5" name="TextBox 4">
            <a:extLst>
              <a:ext uri="{FF2B5EF4-FFF2-40B4-BE49-F238E27FC236}">
                <a16:creationId xmlns:a16="http://schemas.microsoft.com/office/drawing/2014/main" id="{89790C4F-9027-40FF-A1D5-94D59ED12D6B}"/>
              </a:ext>
            </a:extLst>
          </p:cNvPr>
          <p:cNvSpPr txBox="1"/>
          <p:nvPr/>
        </p:nvSpPr>
        <p:spPr>
          <a:xfrm>
            <a:off x="288116" y="1399999"/>
            <a:ext cx="11193970"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PBI Premium is the </a:t>
            </a:r>
            <a:r>
              <a:rPr lang="en-US" sz="2000" dirty="0">
                <a:gradFill>
                  <a:gsLst>
                    <a:gs pos="2917">
                      <a:schemeClr val="tx1"/>
                    </a:gs>
                    <a:gs pos="30000">
                      <a:schemeClr val="tx1"/>
                    </a:gs>
                  </a:gsLst>
                  <a:lin ang="5400000" scaled="0"/>
                </a:gradFill>
                <a:hlinkClick r:id="rId3"/>
              </a:rPr>
              <a:t>future</a:t>
            </a:r>
            <a:r>
              <a:rPr lang="en-US" sz="2000" dirty="0">
                <a:gradFill>
                  <a:gsLst>
                    <a:gs pos="2917">
                      <a:schemeClr val="tx1"/>
                    </a:gs>
                    <a:gs pos="30000">
                      <a:schemeClr val="tx1"/>
                    </a:gs>
                  </a:gsLst>
                  <a:lin ang="5400000" scaled="0"/>
                </a:gradFill>
              </a:rPr>
              <a:t> (“Power BI as a superset of Azure Analysis Services”) - and should be the default choice for new implementations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(Perceived) Cost differences and/or (current lack-of) Scale-out in Premium may necessitate AAS</a:t>
            </a:r>
          </a:p>
        </p:txBody>
      </p:sp>
      <p:pic>
        <p:nvPicPr>
          <p:cNvPr id="6" name="Picture 5">
            <a:extLst>
              <a:ext uri="{FF2B5EF4-FFF2-40B4-BE49-F238E27FC236}">
                <a16:creationId xmlns:a16="http://schemas.microsoft.com/office/drawing/2014/main" id="{F8085C57-67F3-4864-905E-67A8BB5ADC54}"/>
              </a:ext>
            </a:extLst>
          </p:cNvPr>
          <p:cNvPicPr>
            <a:picLocks noChangeAspect="1"/>
          </p:cNvPicPr>
          <p:nvPr/>
        </p:nvPicPr>
        <p:blipFill>
          <a:blip r:embed="rId4"/>
          <a:stretch>
            <a:fillRect/>
          </a:stretch>
        </p:blipFill>
        <p:spPr>
          <a:xfrm>
            <a:off x="-1158897" y="2658778"/>
            <a:ext cx="7081682" cy="2390269"/>
          </a:xfrm>
          <a:prstGeom prst="rect">
            <a:avLst/>
          </a:prstGeom>
        </p:spPr>
      </p:pic>
      <p:sp>
        <p:nvSpPr>
          <p:cNvPr id="8" name="TextBox 7">
            <a:extLst>
              <a:ext uri="{FF2B5EF4-FFF2-40B4-BE49-F238E27FC236}">
                <a16:creationId xmlns:a16="http://schemas.microsoft.com/office/drawing/2014/main" id="{8C30090D-28CA-46B3-A394-68469F461FFD}"/>
              </a:ext>
            </a:extLst>
          </p:cNvPr>
          <p:cNvSpPr txBox="1"/>
          <p:nvPr/>
        </p:nvSpPr>
        <p:spPr>
          <a:xfrm>
            <a:off x="992232" y="2526257"/>
            <a:ext cx="3623371" cy="369332"/>
          </a:xfrm>
          <a:prstGeom prst="rect">
            <a:avLst/>
          </a:prstGeom>
          <a:noFill/>
        </p:spPr>
        <p:txBody>
          <a:bodyPr wrap="square">
            <a:spAutoFit/>
          </a:bodyPr>
          <a:lstStyle/>
          <a:p>
            <a:r>
              <a:rPr lang="en-US" sz="1800" dirty="0">
                <a:gradFill>
                  <a:gsLst>
                    <a:gs pos="2917">
                      <a:schemeClr val="tx1"/>
                    </a:gs>
                    <a:gs pos="30000">
                      <a:schemeClr val="tx1"/>
                    </a:gs>
                  </a:gsLst>
                  <a:lin ang="5400000" scaled="0"/>
                </a:gradFill>
              </a:rPr>
              <a:t>AAS Cache Size / Monthly Pricing</a:t>
            </a:r>
            <a:endParaRPr lang="en-US" dirty="0"/>
          </a:p>
        </p:txBody>
      </p:sp>
      <p:sp>
        <p:nvSpPr>
          <p:cNvPr id="10" name="TextBox 9">
            <a:extLst>
              <a:ext uri="{FF2B5EF4-FFF2-40B4-BE49-F238E27FC236}">
                <a16:creationId xmlns:a16="http://schemas.microsoft.com/office/drawing/2014/main" id="{8937D1EE-CB0E-4710-B730-65951B73F9B2}"/>
              </a:ext>
            </a:extLst>
          </p:cNvPr>
          <p:cNvSpPr txBox="1"/>
          <p:nvPr/>
        </p:nvSpPr>
        <p:spPr>
          <a:xfrm>
            <a:off x="7644855" y="2526257"/>
            <a:ext cx="3891019" cy="369332"/>
          </a:xfrm>
          <a:prstGeom prst="rect">
            <a:avLst/>
          </a:prstGeom>
          <a:noFill/>
        </p:spPr>
        <p:txBody>
          <a:bodyPr wrap="square">
            <a:spAutoFit/>
          </a:bodyPr>
          <a:lstStyle/>
          <a:p>
            <a:r>
              <a:rPr lang="en-US" sz="1800" dirty="0">
                <a:gradFill>
                  <a:gsLst>
                    <a:gs pos="2917">
                      <a:schemeClr val="tx1"/>
                    </a:gs>
                    <a:gs pos="30000">
                      <a:schemeClr val="tx1"/>
                    </a:gs>
                  </a:gsLst>
                  <a:lin ang="5400000" scaled="0"/>
                </a:gradFill>
              </a:rPr>
              <a:t>PBI Cache Size / Monthly Premium</a:t>
            </a:r>
            <a:endParaRPr lang="en-US" dirty="0"/>
          </a:p>
        </p:txBody>
      </p:sp>
      <p:graphicFrame>
        <p:nvGraphicFramePr>
          <p:cNvPr id="11" name="Table 11">
            <a:extLst>
              <a:ext uri="{FF2B5EF4-FFF2-40B4-BE49-F238E27FC236}">
                <a16:creationId xmlns:a16="http://schemas.microsoft.com/office/drawing/2014/main" id="{D7AFE7EE-02E2-4299-9885-7AAD7E7567E1}"/>
              </a:ext>
            </a:extLst>
          </p:cNvPr>
          <p:cNvGraphicFramePr>
            <a:graphicFrameLocks noGrp="1"/>
          </p:cNvGraphicFramePr>
          <p:nvPr/>
        </p:nvGraphicFramePr>
        <p:xfrm>
          <a:off x="7133219" y="2903479"/>
          <a:ext cx="4806713" cy="1168400"/>
        </p:xfrm>
        <a:graphic>
          <a:graphicData uri="http://schemas.openxmlformats.org/drawingml/2006/table">
            <a:tbl>
              <a:tblPr firstRow="1" bandRow="1">
                <a:tableStyleId>{0E3FDE45-AF77-4B5C-9715-49D594BDF05E}</a:tableStyleId>
              </a:tblPr>
              <a:tblGrid>
                <a:gridCol w="1055903">
                  <a:extLst>
                    <a:ext uri="{9D8B030D-6E8A-4147-A177-3AD203B41FA5}">
                      <a16:colId xmlns:a16="http://schemas.microsoft.com/office/drawing/2014/main" val="2198939361"/>
                    </a:ext>
                  </a:extLst>
                </a:gridCol>
                <a:gridCol w="1452585">
                  <a:extLst>
                    <a:ext uri="{9D8B030D-6E8A-4147-A177-3AD203B41FA5}">
                      <a16:colId xmlns:a16="http://schemas.microsoft.com/office/drawing/2014/main" val="1259402675"/>
                    </a:ext>
                  </a:extLst>
                </a:gridCol>
                <a:gridCol w="1021977">
                  <a:extLst>
                    <a:ext uri="{9D8B030D-6E8A-4147-A177-3AD203B41FA5}">
                      <a16:colId xmlns:a16="http://schemas.microsoft.com/office/drawing/2014/main" val="3129202278"/>
                    </a:ext>
                  </a:extLst>
                </a:gridCol>
                <a:gridCol w="1276248">
                  <a:extLst>
                    <a:ext uri="{9D8B030D-6E8A-4147-A177-3AD203B41FA5}">
                      <a16:colId xmlns:a16="http://schemas.microsoft.com/office/drawing/2014/main" val="1873131539"/>
                    </a:ext>
                  </a:extLst>
                </a:gridCol>
              </a:tblGrid>
              <a:tr h="370840">
                <a:tc>
                  <a:txBody>
                    <a:bodyPr/>
                    <a:lstStyle/>
                    <a:p>
                      <a:endParaRPr lang="en-US" sz="1400" dirty="0"/>
                    </a:p>
                  </a:txBody>
                  <a:tcPr/>
                </a:tc>
                <a:tc>
                  <a:txBody>
                    <a:bodyPr/>
                    <a:lstStyle/>
                    <a:p>
                      <a:r>
                        <a:rPr lang="en-US" sz="1400" dirty="0"/>
                        <a:t>P1</a:t>
                      </a:r>
                    </a:p>
                  </a:txBody>
                  <a:tcPr/>
                </a:tc>
                <a:tc>
                  <a:txBody>
                    <a:bodyPr/>
                    <a:lstStyle/>
                    <a:p>
                      <a:r>
                        <a:rPr lang="en-US" sz="1400" dirty="0"/>
                        <a:t>P2</a:t>
                      </a:r>
                    </a:p>
                  </a:txBody>
                  <a:tcPr/>
                </a:tc>
                <a:tc>
                  <a:txBody>
                    <a:bodyPr/>
                    <a:lstStyle/>
                    <a:p>
                      <a:r>
                        <a:rPr lang="en-US" sz="1400" dirty="0"/>
                        <a:t>P3</a:t>
                      </a:r>
                    </a:p>
                  </a:txBody>
                  <a:tcPr/>
                </a:tc>
                <a:extLst>
                  <a:ext uri="{0D108BD9-81ED-4DB2-BD59-A6C34878D82A}">
                    <a16:rowId xmlns:a16="http://schemas.microsoft.com/office/drawing/2014/main" val="2047091684"/>
                  </a:ext>
                </a:extLst>
              </a:tr>
              <a:tr h="370840">
                <a:tc>
                  <a:txBody>
                    <a:bodyPr/>
                    <a:lstStyle/>
                    <a:p>
                      <a:r>
                        <a:rPr lang="en-US" sz="1100" b="1" i="1" dirty="0"/>
                        <a:t>Artifact Cache</a:t>
                      </a:r>
                    </a:p>
                  </a:txBody>
                  <a:tcPr/>
                </a:tc>
                <a:tc>
                  <a:txBody>
                    <a:bodyPr/>
                    <a:lstStyle/>
                    <a:p>
                      <a:r>
                        <a:rPr lang="en-US" sz="1400" dirty="0"/>
                        <a:t>25 GB</a:t>
                      </a:r>
                    </a:p>
                  </a:txBody>
                  <a:tcPr/>
                </a:tc>
                <a:tc>
                  <a:txBody>
                    <a:bodyPr/>
                    <a:lstStyle/>
                    <a:p>
                      <a:r>
                        <a:rPr lang="en-US" sz="1400" dirty="0"/>
                        <a:t>50 GB</a:t>
                      </a:r>
                    </a:p>
                  </a:txBody>
                  <a:tcPr/>
                </a:tc>
                <a:tc>
                  <a:txBody>
                    <a:bodyPr/>
                    <a:lstStyle/>
                    <a:p>
                      <a:r>
                        <a:rPr lang="en-US" sz="1400" dirty="0"/>
                        <a:t>100 GB</a:t>
                      </a:r>
                    </a:p>
                  </a:txBody>
                  <a:tcPr/>
                </a:tc>
                <a:extLst>
                  <a:ext uri="{0D108BD9-81ED-4DB2-BD59-A6C34878D82A}">
                    <a16:rowId xmlns:a16="http://schemas.microsoft.com/office/drawing/2014/main" val="132391982"/>
                  </a:ext>
                </a:extLst>
              </a:tr>
              <a:tr h="370840">
                <a:tc>
                  <a:txBody>
                    <a:bodyPr/>
                    <a:lstStyle/>
                    <a:p>
                      <a:r>
                        <a:rPr lang="en-US" sz="1100" b="1" i="1" dirty="0"/>
                        <a:t>USD/MONTH</a:t>
                      </a:r>
                    </a:p>
                  </a:txBody>
                  <a:tcPr/>
                </a:tc>
                <a:tc>
                  <a:txBody>
                    <a:bodyPr/>
                    <a:lstStyle/>
                    <a:p>
                      <a:r>
                        <a:rPr lang="en-US" sz="1400" dirty="0"/>
                        <a:t>6,000</a:t>
                      </a:r>
                    </a:p>
                  </a:txBody>
                  <a:tcPr/>
                </a:tc>
                <a:tc>
                  <a:txBody>
                    <a:bodyPr/>
                    <a:lstStyle/>
                    <a:p>
                      <a:r>
                        <a:rPr lang="en-US" sz="1400" dirty="0"/>
                        <a:t>10,000</a:t>
                      </a:r>
                    </a:p>
                  </a:txBody>
                  <a:tcPr/>
                </a:tc>
                <a:tc>
                  <a:txBody>
                    <a:bodyPr/>
                    <a:lstStyle/>
                    <a:p>
                      <a:r>
                        <a:rPr lang="en-US" sz="1400" dirty="0"/>
                        <a:t>20,000</a:t>
                      </a:r>
                    </a:p>
                  </a:txBody>
                  <a:tcPr/>
                </a:tc>
                <a:extLst>
                  <a:ext uri="{0D108BD9-81ED-4DB2-BD59-A6C34878D82A}">
                    <a16:rowId xmlns:a16="http://schemas.microsoft.com/office/drawing/2014/main" val="2080712164"/>
                  </a:ext>
                </a:extLst>
              </a:tr>
            </a:tbl>
          </a:graphicData>
        </a:graphic>
      </p:graphicFrame>
      <p:sp>
        <p:nvSpPr>
          <p:cNvPr id="13" name="TextBox 12">
            <a:extLst>
              <a:ext uri="{FF2B5EF4-FFF2-40B4-BE49-F238E27FC236}">
                <a16:creationId xmlns:a16="http://schemas.microsoft.com/office/drawing/2014/main" id="{04215514-1298-4BB9-A238-ED385505F485}"/>
              </a:ext>
            </a:extLst>
          </p:cNvPr>
          <p:cNvSpPr txBox="1"/>
          <p:nvPr/>
        </p:nvSpPr>
        <p:spPr>
          <a:xfrm>
            <a:off x="288117" y="5216867"/>
            <a:ext cx="11651815" cy="1077218"/>
          </a:xfrm>
          <a:prstGeom prst="rect">
            <a:avLst/>
          </a:prstGeom>
          <a:noFill/>
        </p:spPr>
        <p:txBody>
          <a:bodyPr wrap="square">
            <a:spAutoFit/>
          </a:bodyPr>
          <a:lstStyle/>
          <a:p>
            <a:pPr algn="l"/>
            <a:r>
              <a:rPr lang="en-US" sz="1600" i="1" dirty="0">
                <a:latin typeface="Segoe UI" panose="020B0502040204020203" pitchFamily="34" charset="0"/>
              </a:rPr>
              <a:t>Notes:</a:t>
            </a:r>
          </a:p>
          <a:p>
            <a:pPr marL="285750" indent="-285750" algn="l">
              <a:buFont typeface="Arial" panose="020B0604020202020204" pitchFamily="34" charset="0"/>
              <a:buChar char="•"/>
            </a:pPr>
            <a:r>
              <a:rPr lang="en-US" sz="1600" b="0" i="1" dirty="0">
                <a:effectLst/>
                <a:latin typeface="Segoe UI" panose="020B0502040204020203" pitchFamily="34" charset="0"/>
              </a:rPr>
              <a:t>Cost comparison with AAS and PBI Premium is not apple-to-apples.  </a:t>
            </a:r>
            <a:r>
              <a:rPr lang="en-US" sz="1600" i="1" dirty="0">
                <a:latin typeface="Segoe UI" panose="020B0502040204020203" pitchFamily="34" charset="0"/>
              </a:rPr>
              <a:t>Beyond </a:t>
            </a:r>
            <a:r>
              <a:rPr lang="en-US" sz="1600" b="0" i="1" dirty="0">
                <a:effectLst/>
                <a:latin typeface="Segoe UI" panose="020B0502040204020203" pitchFamily="34" charset="0"/>
              </a:rPr>
              <a:t>additional features and capabilities, PBI </a:t>
            </a:r>
            <a:r>
              <a:rPr lang="en-US" sz="1600" i="1" dirty="0">
                <a:latin typeface="Segoe UI" panose="020B0502040204020203" pitchFamily="34" charset="0"/>
              </a:rPr>
              <a:t>Model Size applies to a single model – it doesn’t preclude hosting multiple models</a:t>
            </a:r>
          </a:p>
          <a:p>
            <a:pPr marL="285750" indent="-285750" algn="l">
              <a:buFont typeface="Arial" panose="020B0604020202020204" pitchFamily="34" charset="0"/>
              <a:buChar char="•"/>
            </a:pPr>
            <a:r>
              <a:rPr lang="en-US" sz="1600" i="1" dirty="0">
                <a:latin typeface="Segoe UI" panose="020B0502040204020203" pitchFamily="34" charset="0"/>
              </a:rPr>
              <a:t>Scale-out planned in CY2022 for PBI Premium</a:t>
            </a:r>
          </a:p>
        </p:txBody>
      </p:sp>
    </p:spTree>
    <p:extLst>
      <p:ext uri="{BB962C8B-B14F-4D97-AF65-F5344CB8AC3E}">
        <p14:creationId xmlns:p14="http://schemas.microsoft.com/office/powerpoint/2010/main" val="8726783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6663-47EB-4A1D-B5E4-A898032F994E}"/>
              </a:ext>
            </a:extLst>
          </p:cNvPr>
          <p:cNvSpPr>
            <a:spLocks noGrp="1"/>
          </p:cNvSpPr>
          <p:nvPr>
            <p:ph type="title"/>
          </p:nvPr>
        </p:nvSpPr>
        <p:spPr/>
        <p:txBody>
          <a:bodyPr/>
          <a:lstStyle/>
          <a:p>
            <a:r>
              <a:rPr lang="en-US" dirty="0"/>
              <a:t>Tabular Modeling</a:t>
            </a:r>
          </a:p>
        </p:txBody>
      </p:sp>
      <p:sp>
        <p:nvSpPr>
          <p:cNvPr id="3" name="Text Placeholder 2">
            <a:extLst>
              <a:ext uri="{FF2B5EF4-FFF2-40B4-BE49-F238E27FC236}">
                <a16:creationId xmlns:a16="http://schemas.microsoft.com/office/drawing/2014/main" id="{2573AE22-9929-47BF-8E8E-68679584C457}"/>
              </a:ext>
            </a:extLst>
          </p:cNvPr>
          <p:cNvSpPr>
            <a:spLocks noGrp="1"/>
          </p:cNvSpPr>
          <p:nvPr>
            <p:ph type="body" sz="quarter" idx="13"/>
          </p:nvPr>
        </p:nvSpPr>
        <p:spPr>
          <a:xfrm>
            <a:off x="141513" y="710069"/>
            <a:ext cx="12050487" cy="373063"/>
          </a:xfrm>
        </p:spPr>
        <p:txBody>
          <a:bodyPr/>
          <a:lstStyle/>
          <a:p>
            <a:r>
              <a:rPr lang="en-US" i="1" dirty="0"/>
              <a:t>Migrating from AAS to PBI Premium</a:t>
            </a:r>
          </a:p>
        </p:txBody>
      </p:sp>
      <p:sp>
        <p:nvSpPr>
          <p:cNvPr id="5" name="TextBox 4">
            <a:extLst>
              <a:ext uri="{FF2B5EF4-FFF2-40B4-BE49-F238E27FC236}">
                <a16:creationId xmlns:a16="http://schemas.microsoft.com/office/drawing/2014/main" id="{89790C4F-9027-40FF-A1D5-94D59ED12D6B}"/>
              </a:ext>
            </a:extLst>
          </p:cNvPr>
          <p:cNvSpPr txBox="1"/>
          <p:nvPr/>
        </p:nvSpPr>
        <p:spPr>
          <a:xfrm>
            <a:off x="288116" y="1399999"/>
            <a:ext cx="11193970" cy="492442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Technical Options</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XML/A - </a:t>
            </a:r>
            <a:r>
              <a:rPr lang="en-US" sz="2000" dirty="0">
                <a:hlinkClick r:id="rId3"/>
              </a:rPr>
              <a:t>New authentication option facilitates AAS migrations to Power BI Premium at a low price point | Microsoft Power BI Blog | Microsoft Power BI</a:t>
            </a:r>
            <a:endParaRPr lang="en-US" sz="2000" dirty="0">
              <a:gradFill>
                <a:gsLst>
                  <a:gs pos="2917">
                    <a:schemeClr val="tx1"/>
                  </a:gs>
                  <a:gs pos="30000">
                    <a:schemeClr val="tx1"/>
                  </a:gs>
                </a:gsLst>
                <a:lin ang="5400000" scaled="0"/>
              </a:gradFill>
            </a:endParaRP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Visual Studio - </a:t>
            </a:r>
            <a:r>
              <a:rPr lang="en-US" sz="2000" dirty="0">
                <a:hlinkClick r:id="rId4"/>
              </a:rPr>
              <a:t>Deploy Analysis Services tabular models from Visual Studio | Microsoft Docs</a:t>
            </a:r>
            <a:endParaRPr lang="en-US" sz="2000" dirty="0">
              <a:gradFill>
                <a:gsLst>
                  <a:gs pos="2917">
                    <a:schemeClr val="tx1"/>
                  </a:gs>
                  <a:gs pos="30000">
                    <a:schemeClr val="tx1"/>
                  </a:gs>
                </a:gsLst>
                <a:lin ang="5400000" scaled="0"/>
              </a:gradFill>
            </a:endParaRP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Tabular Editor</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Backup/Restore (</a:t>
            </a:r>
            <a:r>
              <a:rPr lang="en-US" sz="2000" dirty="0">
                <a:hlinkClick r:id="rId5"/>
              </a:rPr>
              <a:t>Backup and restore Power BI Premium datasets - Power BI | Microsoft Docs</a:t>
            </a:r>
            <a:r>
              <a:rPr lang="en-US" sz="2000" dirty="0"/>
              <a:t>)</a:t>
            </a:r>
            <a:endParaRPr lang="en-US" sz="2000" dirty="0">
              <a:gradFill>
                <a:gsLst>
                  <a:gs pos="2917">
                    <a:schemeClr val="tx1"/>
                  </a:gs>
                  <a:gs pos="30000">
                    <a:schemeClr val="tx1"/>
                  </a:gs>
                </a:gsLst>
                <a:lin ang="5400000" scaled="0"/>
              </a:gradFill>
            </a:endParaRP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SSMS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Testing Options</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Power BI Embedded A </a:t>
            </a:r>
            <a:r>
              <a:rPr lang="en-US" sz="2000" dirty="0" err="1">
                <a:gradFill>
                  <a:gsLst>
                    <a:gs pos="2917">
                      <a:schemeClr val="tx1"/>
                    </a:gs>
                    <a:gs pos="30000">
                      <a:schemeClr val="tx1"/>
                    </a:gs>
                  </a:gsLst>
                  <a:lin ang="5400000" scaled="0"/>
                </a:gradFill>
              </a:rPr>
              <a:t>Skus</a:t>
            </a:r>
            <a:r>
              <a:rPr lang="en-US" sz="2000" dirty="0">
                <a:gradFill>
                  <a:gsLst>
                    <a:gs pos="2917">
                      <a:schemeClr val="tx1"/>
                    </a:gs>
                    <a:gs pos="30000">
                      <a:schemeClr val="tx1"/>
                    </a:gs>
                  </a:gsLst>
                  <a:lin ang="5400000" scaled="0"/>
                </a:gradFill>
              </a:rPr>
              <a:t> for Hourly pricing</a:t>
            </a:r>
          </a:p>
          <a:p>
            <a:pPr marL="1257300" lvl="2" indent="-342900">
              <a:buFont typeface="Arial" panose="020B0604020202020204" pitchFamily="34" charset="0"/>
              <a:buChar char="•"/>
            </a:pPr>
            <a:r>
              <a:rPr lang="en-US" sz="2000" dirty="0">
                <a:hlinkClick r:id="rId6"/>
              </a:rPr>
              <a:t>What is Microsoft Power BI Premium? - Power BI | Microsoft Docs</a:t>
            </a:r>
            <a:endParaRPr lang="en-US" sz="2000" dirty="0"/>
          </a:p>
          <a:p>
            <a:pPr marL="1257300" lvl="2" indent="-342900">
              <a:buFont typeface="Arial" panose="020B0604020202020204" pitchFamily="34" charset="0"/>
              <a:buChar char="•"/>
            </a:pPr>
            <a:r>
              <a:rPr lang="en-US" sz="2000" dirty="0">
                <a:hlinkClick r:id="rId7"/>
              </a:rPr>
              <a:t>Optimize Microsoft Power BI Premium capacities - Power BI | Microsoft Docs</a:t>
            </a:r>
            <a:endParaRPr lang="en-US" sz="2000" dirty="0"/>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Migration Experiences</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Customer A - Replicated SSAS On-Prem Farm to AAS &amp; PBI Premium – landed on PBI Premium (already had Premium Capacity).</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Customer D – AAS to PBI Premium for marketing/sales</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Customer D2 - AAS</a:t>
            </a:r>
          </a:p>
        </p:txBody>
      </p:sp>
    </p:spTree>
    <p:extLst>
      <p:ext uri="{BB962C8B-B14F-4D97-AF65-F5344CB8AC3E}">
        <p14:creationId xmlns:p14="http://schemas.microsoft.com/office/powerpoint/2010/main" val="20038802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Incremental Refresh</a:t>
            </a:r>
            <a:br>
              <a:rPr lang="en-US" dirty="0"/>
            </a:br>
            <a:r>
              <a:rPr lang="en-US" sz="3200" dirty="0">
                <a:solidFill>
                  <a:schemeClr val="tx1"/>
                </a:solidFill>
              </a:rPr>
              <a:t>Overview</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1" y="1365832"/>
            <a:ext cx="6191193"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Available in Pro* and Premium </a:t>
            </a:r>
          </a:p>
          <a:p>
            <a:r>
              <a:rPr lang="en-US" sz="1800" dirty="0"/>
              <a:t>What is Incremental Refresh</a:t>
            </a:r>
          </a:p>
          <a:p>
            <a:pPr lvl="1"/>
            <a:r>
              <a:rPr lang="en-US" sz="1600" dirty="0"/>
              <a:t>“</a:t>
            </a:r>
            <a:r>
              <a:rPr lang="en-US" sz="1600" i="1" dirty="0"/>
              <a:t>extends scheduled refresh operations by providing automated partition creation and management for dataset tables that frequently load new and updated data</a:t>
            </a:r>
            <a:r>
              <a:rPr lang="en-US" sz="1600" dirty="0"/>
              <a:t>”</a:t>
            </a:r>
          </a:p>
          <a:p>
            <a:pPr lvl="1"/>
            <a:r>
              <a:rPr lang="en-US" sz="1600" dirty="0"/>
              <a:t>A way to load/process more recent data, and (optionally) a means of archiving (removing) older data</a:t>
            </a:r>
          </a:p>
          <a:p>
            <a:pPr lvl="1"/>
            <a:r>
              <a:rPr lang="en-US" sz="1600" dirty="0"/>
              <a:t>Begins with reserved named parameters to inject time-based filters into table queries (can also be used to keep .</a:t>
            </a:r>
            <a:r>
              <a:rPr lang="en-US" sz="1600" dirty="0" err="1"/>
              <a:t>pbix</a:t>
            </a:r>
            <a:r>
              <a:rPr lang="en-US" sz="1600" dirty="0"/>
              <a:t> file smaller during local development)</a:t>
            </a:r>
          </a:p>
          <a:p>
            <a:pPr lvl="1"/>
            <a:r>
              <a:rPr lang="en-US" sz="1600" dirty="0"/>
              <a:t>Incremental Refresh then set as a Table property</a:t>
            </a:r>
          </a:p>
          <a:p>
            <a:r>
              <a:rPr lang="en-US" sz="1800" dirty="0"/>
              <a:t>Use Cases/Benefits</a:t>
            </a:r>
          </a:p>
          <a:p>
            <a:pPr lvl="1"/>
            <a:r>
              <a:rPr lang="en-US" sz="1400" dirty="0"/>
              <a:t>Fewer refresh cycles needed</a:t>
            </a:r>
          </a:p>
          <a:p>
            <a:pPr lvl="1"/>
            <a:r>
              <a:rPr lang="en-US" sz="1400" dirty="0"/>
              <a:t>Refreshes are faster. Only the most recent data that has changed needs to be refreshed.</a:t>
            </a:r>
          </a:p>
          <a:p>
            <a:pPr lvl="1"/>
            <a:r>
              <a:rPr lang="en-US" sz="1400" dirty="0"/>
              <a:t>Refreshes are (potentially) more reliable. </a:t>
            </a:r>
          </a:p>
          <a:p>
            <a:pPr lvl="1"/>
            <a:r>
              <a:rPr lang="en-US" sz="1400" dirty="0"/>
              <a:t>Resource consumption (at both source system(s) and PBI) is reduced.</a:t>
            </a:r>
          </a:p>
          <a:p>
            <a:pPr lvl="1"/>
            <a:r>
              <a:rPr lang="en-US" sz="1400" dirty="0"/>
              <a:t>Larger datasets are possible</a:t>
            </a:r>
          </a:p>
          <a:p>
            <a:pPr lvl="1"/>
            <a:endParaRPr lang="en-US" sz="1400" dirty="0"/>
          </a:p>
          <a:p>
            <a:pPr lvl="1"/>
            <a:endParaRPr lang="en-US" sz="1200" dirty="0"/>
          </a:p>
        </p:txBody>
      </p:sp>
      <p:sp>
        <p:nvSpPr>
          <p:cNvPr id="21" name="Rectangle 20">
            <a:extLst>
              <a:ext uri="{FF2B5EF4-FFF2-40B4-BE49-F238E27FC236}">
                <a16:creationId xmlns:a16="http://schemas.microsoft.com/office/drawing/2014/main" id="{3E7EB701-5258-47D1-8D02-DF8EDE6C24DB}"/>
              </a:ext>
            </a:extLst>
          </p:cNvPr>
          <p:cNvSpPr/>
          <p:nvPr/>
        </p:nvSpPr>
        <p:spPr>
          <a:xfrm>
            <a:off x="188843" y="6570064"/>
            <a:ext cx="11827566" cy="276999"/>
          </a:xfrm>
          <a:prstGeom prst="rect">
            <a:avLst/>
          </a:prstGeom>
        </p:spPr>
        <p:txBody>
          <a:bodyPr wrap="square">
            <a:spAutoFit/>
          </a:bodyPr>
          <a:lstStyle/>
          <a:p>
            <a:r>
              <a:rPr lang="en-US" sz="1200" dirty="0"/>
              <a:t>* </a:t>
            </a:r>
            <a:r>
              <a:rPr lang="en-US" sz="1200" dirty="0">
                <a:hlinkClick r:id="rId3"/>
              </a:rPr>
              <a:t>https://learn.microsoft.com/en-us/power-bi/connect-data/incremental-refresh-overview</a:t>
            </a:r>
            <a:r>
              <a:rPr lang="en-US" sz="1200" dirty="0"/>
              <a:t> - advanced features (e.g., time limits on refresh, hybrid table) are Premium only</a:t>
            </a:r>
          </a:p>
        </p:txBody>
      </p:sp>
      <p:pic>
        <p:nvPicPr>
          <p:cNvPr id="1026" name="Picture 2" descr="Graphic representing a rolling window pattern.">
            <a:extLst>
              <a:ext uri="{FF2B5EF4-FFF2-40B4-BE49-F238E27FC236}">
                <a16:creationId xmlns:a16="http://schemas.microsoft.com/office/drawing/2014/main" id="{010D7668-D286-4587-11DF-3E11BC03947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60434" y="1355441"/>
            <a:ext cx="5456959" cy="13179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B98AF3-BDE6-E3E9-5C1C-2729834C00E4}"/>
              </a:ext>
            </a:extLst>
          </p:cNvPr>
          <p:cNvPicPr>
            <a:picLocks noChangeAspect="1"/>
          </p:cNvPicPr>
          <p:nvPr/>
        </p:nvPicPr>
        <p:blipFill>
          <a:blip r:embed="rId5"/>
          <a:stretch>
            <a:fillRect/>
          </a:stretch>
        </p:blipFill>
        <p:spPr>
          <a:xfrm>
            <a:off x="6678336" y="2749990"/>
            <a:ext cx="5021155" cy="1822472"/>
          </a:xfrm>
          <a:prstGeom prst="rect">
            <a:avLst/>
          </a:prstGeom>
          <a:ln>
            <a:solidFill>
              <a:schemeClr val="accent1"/>
            </a:solidFill>
          </a:ln>
        </p:spPr>
      </p:pic>
      <p:pic>
        <p:nvPicPr>
          <p:cNvPr id="8" name="Picture 7">
            <a:extLst>
              <a:ext uri="{FF2B5EF4-FFF2-40B4-BE49-F238E27FC236}">
                <a16:creationId xmlns:a16="http://schemas.microsoft.com/office/drawing/2014/main" id="{824945BF-F163-B49B-FA8A-B7EC9C97085D}"/>
              </a:ext>
            </a:extLst>
          </p:cNvPr>
          <p:cNvPicPr>
            <a:picLocks noChangeAspect="1"/>
          </p:cNvPicPr>
          <p:nvPr/>
        </p:nvPicPr>
        <p:blipFill>
          <a:blip r:embed="rId6"/>
          <a:stretch>
            <a:fillRect/>
          </a:stretch>
        </p:blipFill>
        <p:spPr>
          <a:xfrm>
            <a:off x="6544631" y="4649017"/>
            <a:ext cx="5288565" cy="1734000"/>
          </a:xfrm>
          <a:prstGeom prst="rect">
            <a:avLst/>
          </a:prstGeom>
          <a:ln>
            <a:solidFill>
              <a:schemeClr val="accent1"/>
            </a:solidFill>
          </a:ln>
        </p:spPr>
      </p:pic>
    </p:spTree>
    <p:extLst>
      <p:ext uri="{BB962C8B-B14F-4D97-AF65-F5344CB8AC3E}">
        <p14:creationId xmlns:p14="http://schemas.microsoft.com/office/powerpoint/2010/main" val="13802528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Hybrid Tables</a:t>
            </a:r>
            <a:br>
              <a:rPr lang="en-US" dirty="0"/>
            </a:br>
            <a:r>
              <a:rPr lang="en-US" sz="3200" dirty="0">
                <a:solidFill>
                  <a:schemeClr val="tx1"/>
                </a:solidFill>
              </a:rPr>
              <a:t>Overview</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1" y="1365832"/>
            <a:ext cx="6191193"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Premium capability – announced in Dec, 2021</a:t>
            </a:r>
          </a:p>
          <a:p>
            <a:r>
              <a:rPr lang="en-US" sz="1800" dirty="0"/>
              <a:t>What is a Hybrid Table?</a:t>
            </a:r>
          </a:p>
          <a:p>
            <a:pPr lvl="1"/>
            <a:r>
              <a:rPr lang="en-US" sz="1600" dirty="0"/>
              <a:t>A single table with multiple partitions – with one or more in import mode partitions as well as another partition in DirectQuery model</a:t>
            </a:r>
          </a:p>
          <a:p>
            <a:pPr lvl="1"/>
            <a:r>
              <a:rPr lang="en-US" sz="1600" dirty="0"/>
              <a:t>In most cases the most </a:t>
            </a:r>
            <a:r>
              <a:rPr lang="en-US" sz="1600" i="1" dirty="0"/>
              <a:t>recent</a:t>
            </a:r>
            <a:r>
              <a:rPr lang="en-US" sz="1600" dirty="0"/>
              <a:t> partition in placed in DirectQuery mode</a:t>
            </a:r>
            <a:endParaRPr lang="en-US" sz="1600" i="1" dirty="0"/>
          </a:p>
          <a:p>
            <a:r>
              <a:rPr lang="en-US" sz="1800" dirty="0"/>
              <a:t>Use Case(s)</a:t>
            </a:r>
          </a:p>
          <a:p>
            <a:pPr lvl="1"/>
            <a:r>
              <a:rPr lang="en-US" sz="1600" dirty="0"/>
              <a:t>Reduce data latency by minimizing data refresh requirements</a:t>
            </a:r>
          </a:p>
          <a:p>
            <a:pPr lvl="2"/>
            <a:r>
              <a:rPr lang="en-US" sz="1400" dirty="0"/>
              <a:t>Still realize the benefits of import-mode query performance</a:t>
            </a:r>
          </a:p>
          <a:p>
            <a:pPr lvl="2"/>
            <a:r>
              <a:rPr lang="en-US" sz="1400" dirty="0"/>
              <a:t>Also offload (some) requests against the back-end data source</a:t>
            </a:r>
          </a:p>
          <a:p>
            <a:pPr lvl="1"/>
            <a:r>
              <a:rPr lang="en-US" sz="1600" dirty="0"/>
              <a:t>Keep historical data in DirectQuery partition</a:t>
            </a:r>
          </a:p>
          <a:p>
            <a:pPr lvl="2"/>
            <a:r>
              <a:rPr lang="en-US" sz="1400" dirty="0"/>
              <a:t>Old, possibly large and infrequently needed, historical data is kept in the data warehouse</a:t>
            </a:r>
          </a:p>
          <a:p>
            <a:pPr lvl="2"/>
            <a:r>
              <a:rPr lang="en-US" sz="1400" dirty="0"/>
              <a:t>Newer data is imported – makes sense when new data is the majority of data being queried</a:t>
            </a:r>
          </a:p>
          <a:p>
            <a:pPr lvl="2"/>
            <a:r>
              <a:rPr lang="en-US" sz="1400" dirty="0"/>
              <a:t>Note – This scenario not directly supported in PBI Desktop; use XMLA</a:t>
            </a:r>
          </a:p>
          <a:p>
            <a:pPr lvl="1"/>
            <a:endParaRPr lang="en-US" sz="1400" dirty="0"/>
          </a:p>
          <a:p>
            <a:pPr lvl="1"/>
            <a:endParaRPr lang="en-US" sz="1200" dirty="0"/>
          </a:p>
        </p:txBody>
      </p:sp>
      <p:sp>
        <p:nvSpPr>
          <p:cNvPr id="21" name="Rectangle 20">
            <a:extLst>
              <a:ext uri="{FF2B5EF4-FFF2-40B4-BE49-F238E27FC236}">
                <a16:creationId xmlns:a16="http://schemas.microsoft.com/office/drawing/2014/main" id="{3E7EB701-5258-47D1-8D02-DF8EDE6C24DB}"/>
              </a:ext>
            </a:extLst>
          </p:cNvPr>
          <p:cNvSpPr/>
          <p:nvPr/>
        </p:nvSpPr>
        <p:spPr>
          <a:xfrm>
            <a:off x="188843" y="6289507"/>
            <a:ext cx="11827566" cy="584775"/>
          </a:xfrm>
          <a:prstGeom prst="rect">
            <a:avLst/>
          </a:prstGeom>
        </p:spPr>
        <p:txBody>
          <a:bodyPr wrap="square">
            <a:spAutoFit/>
          </a:bodyPr>
          <a:lstStyle/>
          <a:p>
            <a:r>
              <a:rPr lang="en-US" sz="1600" dirty="0">
                <a:hlinkClick r:id="rId3"/>
              </a:rPr>
              <a:t>https://powerbi.microsoft.com/en-us/blog/announcing-public-preview-of-hybrid-tables-in-power-bi-premium</a:t>
            </a:r>
            <a:endParaRPr lang="en-US" sz="1600" dirty="0"/>
          </a:p>
          <a:p>
            <a:r>
              <a:rPr lang="en-US" sz="1600" dirty="0">
                <a:hlinkClick r:id="rId4"/>
              </a:rPr>
              <a:t>https://docs.microsoft.com/en-us/power-bi/connect-data/service-dataset-modes-understand</a:t>
            </a:r>
            <a:r>
              <a:rPr lang="en-US" sz="1600" dirty="0"/>
              <a:t> </a:t>
            </a:r>
          </a:p>
        </p:txBody>
      </p:sp>
      <p:pic>
        <p:nvPicPr>
          <p:cNvPr id="2050" name="Picture 2">
            <a:extLst>
              <a:ext uri="{FF2B5EF4-FFF2-40B4-BE49-F238E27FC236}">
                <a16:creationId xmlns:a16="http://schemas.microsoft.com/office/drawing/2014/main" id="{D720F5E8-72BE-8F73-B4A3-A47A093A06D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53305" y="1246238"/>
            <a:ext cx="5052561" cy="368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7073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Hybrid Tables</a:t>
            </a:r>
            <a:br>
              <a:rPr lang="en-US" dirty="0"/>
            </a:br>
            <a:r>
              <a:rPr lang="en-US" sz="3200" dirty="0">
                <a:solidFill>
                  <a:schemeClr val="tx1"/>
                </a:solidFill>
              </a:rPr>
              <a:t>Getting Started</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1" y="1365832"/>
            <a:ext cx="6191193"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Prepare Dataset for DirectQuery</a:t>
            </a:r>
          </a:p>
          <a:p>
            <a:pPr lvl="1"/>
            <a:r>
              <a:rPr lang="en-US" sz="1600" dirty="0"/>
              <a:t>Hybrid Table(s) – Start in DirectQuery, then switch to Import</a:t>
            </a:r>
          </a:p>
          <a:p>
            <a:pPr lvl="1"/>
            <a:r>
              <a:rPr lang="en-US" sz="1600" dirty="0"/>
              <a:t>Dimension Tables – Start in DirectQuery; the set to Dual-Mode</a:t>
            </a:r>
          </a:p>
          <a:p>
            <a:r>
              <a:rPr lang="en-US" sz="1800" dirty="0"/>
              <a:t>Implications for DirectQuery and Hybrid Table</a:t>
            </a:r>
          </a:p>
          <a:p>
            <a:pPr lvl="1"/>
            <a:r>
              <a:rPr lang="en-US" sz="1600" dirty="0"/>
              <a:t>Remove calculated columns - required</a:t>
            </a:r>
          </a:p>
          <a:p>
            <a:pPr lvl="1"/>
            <a:r>
              <a:rPr lang="en-US" sz="1600" dirty="0"/>
              <a:t>Remove complex query syntax/filters – best practice</a:t>
            </a:r>
          </a:p>
          <a:p>
            <a:pPr lvl="1"/>
            <a:r>
              <a:rPr lang="en-US" sz="1600" dirty="0"/>
              <a:t>Be careful/test measures (e.g., </a:t>
            </a:r>
            <a:r>
              <a:rPr lang="en-US" sz="1600" dirty="0" err="1"/>
              <a:t>LastNonBlank</a:t>
            </a:r>
            <a:r>
              <a:rPr lang="en-US" sz="1600" dirty="0"/>
              <a:t>)</a:t>
            </a:r>
          </a:p>
          <a:p>
            <a:r>
              <a:rPr lang="en-US" sz="1800" dirty="0"/>
              <a:t>Set Incremental Refresh policies</a:t>
            </a:r>
          </a:p>
          <a:p>
            <a:pPr lvl="1"/>
            <a:r>
              <a:rPr lang="en-US" sz="1600" dirty="0"/>
              <a:t>Optional – configure automatic page refresh to show latest data in the service (without user having to refresh the page)</a:t>
            </a:r>
          </a:p>
          <a:p>
            <a:r>
              <a:rPr lang="en-US" sz="1800" dirty="0"/>
              <a:t>Deploy to Power BI Service</a:t>
            </a:r>
          </a:p>
          <a:p>
            <a:pPr lvl="1"/>
            <a:r>
              <a:rPr lang="en-US" sz="1600" dirty="0"/>
              <a:t>Partitions are created after deployment and initial data refresh</a:t>
            </a:r>
          </a:p>
          <a:p>
            <a:r>
              <a:rPr lang="en-US" sz="1800" dirty="0"/>
              <a:t>For manual configurations, consider the use of…</a:t>
            </a:r>
          </a:p>
          <a:p>
            <a:pPr lvl="1"/>
            <a:r>
              <a:rPr lang="en-US" sz="1600" dirty="0"/>
              <a:t>PBI Desktop – Base Configuration</a:t>
            </a:r>
          </a:p>
          <a:p>
            <a:pPr lvl="1"/>
            <a:r>
              <a:rPr lang="en-US" sz="1600" dirty="0"/>
              <a:t>XMLA Scripts – post partition creation/management</a:t>
            </a:r>
          </a:p>
          <a:p>
            <a:pPr lvl="1"/>
            <a:endParaRPr lang="en-US" sz="1400" dirty="0"/>
          </a:p>
          <a:p>
            <a:pPr lvl="1"/>
            <a:endParaRPr lang="en-US" sz="1200" dirty="0"/>
          </a:p>
        </p:txBody>
      </p:sp>
      <p:grpSp>
        <p:nvGrpSpPr>
          <p:cNvPr id="6" name="Group 5">
            <a:extLst>
              <a:ext uri="{FF2B5EF4-FFF2-40B4-BE49-F238E27FC236}">
                <a16:creationId xmlns:a16="http://schemas.microsoft.com/office/drawing/2014/main" id="{C970FBB3-73CB-0A1F-EA65-542F50AEA466}"/>
              </a:ext>
            </a:extLst>
          </p:cNvPr>
          <p:cNvGrpSpPr/>
          <p:nvPr/>
        </p:nvGrpSpPr>
        <p:grpSpPr>
          <a:xfrm>
            <a:off x="6910618" y="289511"/>
            <a:ext cx="4482347" cy="6311288"/>
            <a:chOff x="6910618" y="289511"/>
            <a:chExt cx="4482347" cy="6311288"/>
          </a:xfrm>
        </p:grpSpPr>
        <p:pic>
          <p:nvPicPr>
            <p:cNvPr id="3" name="Picture 2">
              <a:extLst>
                <a:ext uri="{FF2B5EF4-FFF2-40B4-BE49-F238E27FC236}">
                  <a16:creationId xmlns:a16="http://schemas.microsoft.com/office/drawing/2014/main" id="{FD340347-6B56-9F4D-C788-4CB88A372ED8}"/>
                </a:ext>
              </a:extLst>
            </p:cNvPr>
            <p:cNvPicPr>
              <a:picLocks noChangeAspect="1"/>
            </p:cNvPicPr>
            <p:nvPr/>
          </p:nvPicPr>
          <p:blipFill>
            <a:blip r:embed="rId3"/>
            <a:stretch>
              <a:fillRect/>
            </a:stretch>
          </p:blipFill>
          <p:spPr>
            <a:xfrm>
              <a:off x="6910619" y="289511"/>
              <a:ext cx="4482346" cy="4690351"/>
            </a:xfrm>
            <a:prstGeom prst="rect">
              <a:avLst/>
            </a:prstGeom>
          </p:spPr>
        </p:pic>
        <p:pic>
          <p:nvPicPr>
            <p:cNvPr id="5" name="Picture 4">
              <a:extLst>
                <a:ext uri="{FF2B5EF4-FFF2-40B4-BE49-F238E27FC236}">
                  <a16:creationId xmlns:a16="http://schemas.microsoft.com/office/drawing/2014/main" id="{7BF700A0-3AF8-A906-9043-1B729561DCE3}"/>
                </a:ext>
              </a:extLst>
            </p:cNvPr>
            <p:cNvPicPr>
              <a:picLocks noChangeAspect="1"/>
            </p:cNvPicPr>
            <p:nvPr/>
          </p:nvPicPr>
          <p:blipFill>
            <a:blip r:embed="rId4"/>
            <a:stretch>
              <a:fillRect/>
            </a:stretch>
          </p:blipFill>
          <p:spPr>
            <a:xfrm>
              <a:off x="6910618" y="5014514"/>
              <a:ext cx="4482345" cy="1586285"/>
            </a:xfrm>
            <a:prstGeom prst="rect">
              <a:avLst/>
            </a:prstGeom>
          </p:spPr>
        </p:pic>
      </p:grpSp>
      <p:pic>
        <p:nvPicPr>
          <p:cNvPr id="8" name="Picture 7">
            <a:extLst>
              <a:ext uri="{FF2B5EF4-FFF2-40B4-BE49-F238E27FC236}">
                <a16:creationId xmlns:a16="http://schemas.microsoft.com/office/drawing/2014/main" id="{C754C7EF-EE54-6E87-D3DE-F1D671F704DF}"/>
              </a:ext>
            </a:extLst>
          </p:cNvPr>
          <p:cNvPicPr>
            <a:picLocks noChangeAspect="1"/>
          </p:cNvPicPr>
          <p:nvPr/>
        </p:nvPicPr>
        <p:blipFill>
          <a:blip r:embed="rId5"/>
          <a:stretch>
            <a:fillRect/>
          </a:stretch>
        </p:blipFill>
        <p:spPr>
          <a:xfrm>
            <a:off x="6328335" y="1460498"/>
            <a:ext cx="5646909" cy="3696020"/>
          </a:xfrm>
          <a:prstGeom prst="rect">
            <a:avLst/>
          </a:prstGeom>
        </p:spPr>
      </p:pic>
      <p:pic>
        <p:nvPicPr>
          <p:cNvPr id="11" name="Picture 10">
            <a:extLst>
              <a:ext uri="{FF2B5EF4-FFF2-40B4-BE49-F238E27FC236}">
                <a16:creationId xmlns:a16="http://schemas.microsoft.com/office/drawing/2014/main" id="{848449C8-C0CC-7BA1-ABE8-C5021C44B6F1}"/>
              </a:ext>
            </a:extLst>
          </p:cNvPr>
          <p:cNvPicPr>
            <a:picLocks noChangeAspect="1"/>
          </p:cNvPicPr>
          <p:nvPr/>
        </p:nvPicPr>
        <p:blipFill>
          <a:blip r:embed="rId6"/>
          <a:stretch>
            <a:fillRect/>
          </a:stretch>
        </p:blipFill>
        <p:spPr>
          <a:xfrm>
            <a:off x="6303768" y="1048136"/>
            <a:ext cx="5671476" cy="4761728"/>
          </a:xfrm>
          <a:prstGeom prst="rect">
            <a:avLst/>
          </a:prstGeom>
        </p:spPr>
      </p:pic>
    </p:spTree>
    <p:extLst>
      <p:ext uri="{BB962C8B-B14F-4D97-AF65-F5344CB8AC3E}">
        <p14:creationId xmlns:p14="http://schemas.microsoft.com/office/powerpoint/2010/main" val="3348828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dirty="0"/>
              <a:t>Hybrid Tables</a:t>
            </a:r>
            <a:endParaRPr lang="en-US" dirty="0"/>
          </a:p>
        </p:txBody>
      </p:sp>
      <p:pic>
        <p:nvPicPr>
          <p:cNvPr id="4" name="Picture 3">
            <a:extLst>
              <a:ext uri="{FF2B5EF4-FFF2-40B4-BE49-F238E27FC236}">
                <a16:creationId xmlns:a16="http://schemas.microsoft.com/office/drawing/2014/main" id="{28CC0D1A-2768-5E55-FEF5-54133E0B2656}"/>
              </a:ext>
            </a:extLst>
          </p:cNvPr>
          <p:cNvPicPr>
            <a:picLocks noChangeAspect="1"/>
          </p:cNvPicPr>
          <p:nvPr/>
        </p:nvPicPr>
        <p:blipFill>
          <a:blip r:embed="rId3"/>
          <a:stretch>
            <a:fillRect/>
          </a:stretch>
        </p:blipFill>
        <p:spPr>
          <a:xfrm>
            <a:off x="4231821" y="2247900"/>
            <a:ext cx="7710427" cy="4124512"/>
          </a:xfrm>
          <a:prstGeom prst="rect">
            <a:avLst/>
          </a:prstGeom>
        </p:spPr>
      </p:pic>
    </p:spTree>
    <p:extLst>
      <p:ext uri="{BB962C8B-B14F-4D97-AF65-F5344CB8AC3E}">
        <p14:creationId xmlns:p14="http://schemas.microsoft.com/office/powerpoint/2010/main" val="8660305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dirty="0"/>
              <a:t>Publish/Manage Paginated Reports</a:t>
            </a:r>
            <a:endParaRPr lang="en-US" dirty="0"/>
          </a:p>
        </p:txBody>
      </p:sp>
    </p:spTree>
    <p:extLst>
      <p:ext uri="{BB962C8B-B14F-4D97-AF65-F5344CB8AC3E}">
        <p14:creationId xmlns:p14="http://schemas.microsoft.com/office/powerpoint/2010/main" val="30721400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4461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Query</a:t>
            </a:r>
            <a:br>
              <a:rPr lang="en-US" dirty="0"/>
            </a:br>
            <a:r>
              <a:rPr lang="en-US" sz="3200" dirty="0">
                <a:solidFill>
                  <a:schemeClr val="tx1"/>
                </a:solidFill>
              </a:rPr>
              <a:t>The Basics</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What is it?</a:t>
            </a:r>
          </a:p>
          <a:p>
            <a:pPr lvl="1"/>
            <a:r>
              <a:rPr lang="en-US" sz="1400" dirty="0"/>
              <a:t>A “data connectivity and data preparation technology that enables end users to seamlessly import and reshape data from within a wide range of Microsoft products, including Excel, Power BI, Analysis Services, Common Data Service, and more.”</a:t>
            </a:r>
          </a:p>
          <a:p>
            <a:r>
              <a:rPr lang="en-US" sz="1800" dirty="0"/>
              <a:t>Originally released as a free add-in for Excel 2010/2013, Power Query is now a native feature within Excel 2016+</a:t>
            </a:r>
          </a:p>
          <a:p>
            <a:r>
              <a:rPr lang="en-US" sz="1800" dirty="0"/>
              <a:t>Is the native Data Load engine in Power BI (</a:t>
            </a:r>
            <a:r>
              <a:rPr lang="en-US" sz="1800" dirty="0" err="1"/>
              <a:t>Destkop</a:t>
            </a:r>
            <a:r>
              <a:rPr lang="en-US" sz="1800" dirty="0"/>
              <a:t> and Data Flows)</a:t>
            </a:r>
          </a:p>
          <a:p>
            <a:r>
              <a:rPr lang="en-US" sz="1800" dirty="0"/>
              <a:t>Supports Multiple Data Sources</a:t>
            </a:r>
          </a:p>
          <a:p>
            <a:r>
              <a:rPr lang="en-US" sz="1800" dirty="0"/>
              <a:t>Provides a graphical UI to Connect and Transform Data</a:t>
            </a:r>
          </a:p>
          <a:p>
            <a:r>
              <a:rPr lang="en-US" sz="1800" dirty="0"/>
              <a:t>Every “Step” in a Query is part of a script</a:t>
            </a:r>
          </a:p>
          <a:p>
            <a:pPr lvl="1"/>
            <a:r>
              <a:rPr lang="en-US" sz="1200" dirty="0"/>
              <a:t>Viewable from the Advanced Editor</a:t>
            </a:r>
          </a:p>
          <a:p>
            <a:pPr lvl="1"/>
            <a:r>
              <a:rPr lang="en-US" sz="1200" dirty="0"/>
              <a:t>Informally called “M” (James Bond?)</a:t>
            </a:r>
          </a:p>
          <a:p>
            <a:pPr lvl="1"/>
            <a:r>
              <a:rPr lang="en-US" sz="1200" dirty="0"/>
              <a:t>Script can be re-run / scheduled for subsequent data refreshes</a:t>
            </a:r>
          </a:p>
          <a:p>
            <a:r>
              <a:rPr lang="en-US" sz="1800" dirty="0"/>
              <a:t>Query Results are stored in a worksheet/data model</a:t>
            </a:r>
          </a:p>
          <a:p>
            <a:pPr lvl="1"/>
            <a:r>
              <a:rPr lang="en-US" sz="1200" dirty="0"/>
              <a:t>Load to Data Model for &gt;1 million rows</a:t>
            </a:r>
          </a:p>
          <a:p>
            <a:pPr lvl="1"/>
            <a:r>
              <a:rPr lang="en-US" sz="1200" dirty="0"/>
              <a:t>Other tools (e.g., PBI) load to a different destination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hlinkClick r:id="rId3"/>
              </a:rPr>
              <a:t>https://docs.microsoft.com/en-us/power-query</a:t>
            </a:r>
            <a:endParaRPr lang="en-US" sz="1600" dirty="0"/>
          </a:p>
        </p:txBody>
      </p:sp>
      <p:pic>
        <p:nvPicPr>
          <p:cNvPr id="10" name="Picture 9">
            <a:extLst>
              <a:ext uri="{FF2B5EF4-FFF2-40B4-BE49-F238E27FC236}">
                <a16:creationId xmlns:a16="http://schemas.microsoft.com/office/drawing/2014/main" id="{8374BDA4-21D8-4413-9981-F97652374931}"/>
              </a:ext>
            </a:extLst>
          </p:cNvPr>
          <p:cNvPicPr>
            <a:picLocks noChangeAspect="1"/>
          </p:cNvPicPr>
          <p:nvPr/>
        </p:nvPicPr>
        <p:blipFill>
          <a:blip r:embed="rId4"/>
          <a:stretch>
            <a:fillRect/>
          </a:stretch>
        </p:blipFill>
        <p:spPr>
          <a:xfrm>
            <a:off x="6291649" y="1813766"/>
            <a:ext cx="5704703" cy="3629534"/>
          </a:xfrm>
          <a:prstGeom prst="rect">
            <a:avLst/>
          </a:prstGeom>
        </p:spPr>
      </p:pic>
      <p:pic>
        <p:nvPicPr>
          <p:cNvPr id="12" name="Picture 11">
            <a:extLst>
              <a:ext uri="{FF2B5EF4-FFF2-40B4-BE49-F238E27FC236}">
                <a16:creationId xmlns:a16="http://schemas.microsoft.com/office/drawing/2014/main" id="{22B72C12-F689-40A6-9E47-1B695944838E}"/>
              </a:ext>
            </a:extLst>
          </p:cNvPr>
          <p:cNvPicPr>
            <a:picLocks noChangeAspect="1"/>
          </p:cNvPicPr>
          <p:nvPr/>
        </p:nvPicPr>
        <p:blipFill>
          <a:blip r:embed="rId5"/>
          <a:stretch>
            <a:fillRect/>
          </a:stretch>
        </p:blipFill>
        <p:spPr>
          <a:xfrm>
            <a:off x="6291649" y="1925318"/>
            <a:ext cx="5704703" cy="3566850"/>
          </a:xfrm>
          <a:prstGeom prst="rect">
            <a:avLst/>
          </a:prstGeom>
        </p:spPr>
      </p:pic>
      <p:pic>
        <p:nvPicPr>
          <p:cNvPr id="16" name="Picture 15">
            <a:extLst>
              <a:ext uri="{FF2B5EF4-FFF2-40B4-BE49-F238E27FC236}">
                <a16:creationId xmlns:a16="http://schemas.microsoft.com/office/drawing/2014/main" id="{322FF72D-675D-4B65-8E5B-93C7F032C680}"/>
              </a:ext>
            </a:extLst>
          </p:cNvPr>
          <p:cNvPicPr>
            <a:picLocks noChangeAspect="1"/>
          </p:cNvPicPr>
          <p:nvPr/>
        </p:nvPicPr>
        <p:blipFill>
          <a:blip r:embed="rId6"/>
          <a:stretch>
            <a:fillRect/>
          </a:stretch>
        </p:blipFill>
        <p:spPr>
          <a:xfrm>
            <a:off x="6311706" y="1813766"/>
            <a:ext cx="5846004" cy="2167181"/>
          </a:xfrm>
          <a:prstGeom prst="rect">
            <a:avLst/>
          </a:prstGeom>
        </p:spPr>
      </p:pic>
      <p:pic>
        <p:nvPicPr>
          <p:cNvPr id="18" name="Picture 17">
            <a:extLst>
              <a:ext uri="{FF2B5EF4-FFF2-40B4-BE49-F238E27FC236}">
                <a16:creationId xmlns:a16="http://schemas.microsoft.com/office/drawing/2014/main" id="{4D9223C4-113F-41AD-A32D-D5BB323CB86F}"/>
              </a:ext>
            </a:extLst>
          </p:cNvPr>
          <p:cNvPicPr>
            <a:picLocks noChangeAspect="1"/>
          </p:cNvPicPr>
          <p:nvPr/>
        </p:nvPicPr>
        <p:blipFill>
          <a:blip r:embed="rId7"/>
          <a:stretch>
            <a:fillRect/>
          </a:stretch>
        </p:blipFill>
        <p:spPr>
          <a:xfrm>
            <a:off x="6312337" y="1453086"/>
            <a:ext cx="5850190" cy="3458030"/>
          </a:xfrm>
          <a:prstGeom prst="rect">
            <a:avLst/>
          </a:prstGeom>
        </p:spPr>
      </p:pic>
      <p:pic>
        <p:nvPicPr>
          <p:cNvPr id="8" name="Picture 7">
            <a:extLst>
              <a:ext uri="{FF2B5EF4-FFF2-40B4-BE49-F238E27FC236}">
                <a16:creationId xmlns:a16="http://schemas.microsoft.com/office/drawing/2014/main" id="{4295A093-CFA3-4C90-BAEB-61C66C90F78E}"/>
              </a:ext>
            </a:extLst>
          </p:cNvPr>
          <p:cNvPicPr>
            <a:picLocks noChangeAspect="1"/>
          </p:cNvPicPr>
          <p:nvPr/>
        </p:nvPicPr>
        <p:blipFill>
          <a:blip r:embed="rId8"/>
          <a:stretch>
            <a:fillRect/>
          </a:stretch>
        </p:blipFill>
        <p:spPr>
          <a:xfrm>
            <a:off x="6295805" y="1497422"/>
            <a:ext cx="5856775" cy="3850434"/>
          </a:xfrm>
          <a:prstGeom prst="rect">
            <a:avLst/>
          </a:prstGeom>
        </p:spPr>
      </p:pic>
    </p:spTree>
    <p:extLst>
      <p:ext uri="{BB962C8B-B14F-4D97-AF65-F5344CB8AC3E}">
        <p14:creationId xmlns:p14="http://schemas.microsoft.com/office/powerpoint/2010/main" val="3019904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Power Query</a:t>
            </a:r>
            <a:endParaRPr lang="en-US" i="1" dirty="0"/>
          </a:p>
        </p:txBody>
      </p:sp>
      <p:pic>
        <p:nvPicPr>
          <p:cNvPr id="4" name="Picture 3">
            <a:extLst>
              <a:ext uri="{FF2B5EF4-FFF2-40B4-BE49-F238E27FC236}">
                <a16:creationId xmlns:a16="http://schemas.microsoft.com/office/drawing/2014/main" id="{89886C28-B4F6-434E-B072-962E4A0ABAFC}"/>
              </a:ext>
            </a:extLst>
          </p:cNvPr>
          <p:cNvPicPr>
            <a:picLocks noChangeAspect="1"/>
          </p:cNvPicPr>
          <p:nvPr/>
        </p:nvPicPr>
        <p:blipFill>
          <a:blip r:embed="rId3"/>
          <a:stretch>
            <a:fillRect/>
          </a:stretch>
        </p:blipFill>
        <p:spPr>
          <a:xfrm>
            <a:off x="4879910" y="1501208"/>
            <a:ext cx="5822354" cy="4844577"/>
          </a:xfrm>
          <a:prstGeom prst="rect">
            <a:avLst/>
          </a:prstGeom>
        </p:spPr>
      </p:pic>
      <p:pic>
        <p:nvPicPr>
          <p:cNvPr id="6" name="Picture 5">
            <a:extLst>
              <a:ext uri="{FF2B5EF4-FFF2-40B4-BE49-F238E27FC236}">
                <a16:creationId xmlns:a16="http://schemas.microsoft.com/office/drawing/2014/main" id="{CE1F672C-ABAE-424A-B50D-31F0984F3B5D}"/>
              </a:ext>
            </a:extLst>
          </p:cNvPr>
          <p:cNvPicPr>
            <a:picLocks noChangeAspect="1"/>
          </p:cNvPicPr>
          <p:nvPr/>
        </p:nvPicPr>
        <p:blipFill>
          <a:blip r:embed="rId4"/>
          <a:stretch>
            <a:fillRect/>
          </a:stretch>
        </p:blipFill>
        <p:spPr>
          <a:xfrm>
            <a:off x="5831866" y="1976824"/>
            <a:ext cx="3918441" cy="3893343"/>
          </a:xfrm>
          <a:prstGeom prst="rect">
            <a:avLst/>
          </a:prstGeom>
        </p:spPr>
      </p:pic>
    </p:spTree>
    <p:extLst>
      <p:ext uri="{BB962C8B-B14F-4D97-AF65-F5344CB8AC3E}">
        <p14:creationId xmlns:p14="http://schemas.microsoft.com/office/powerpoint/2010/main" val="2670240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User Identity (Authentication)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a:t>Mobile Device/App Management:</a:t>
            </a:r>
          </a:p>
          <a:p>
            <a:r>
              <a:rPr lang="en-US" sz="2800" dirty="0"/>
              <a:t>Controlled via Intune for Power BI Mobile apps on iOS (7+) /Android (4+)</a:t>
            </a:r>
          </a:p>
          <a:p>
            <a:r>
              <a:rPr lang="en-US" sz="2800" dirty="0"/>
              <a:t>Policies such as:</a:t>
            </a:r>
          </a:p>
          <a:p>
            <a:pPr lvl="1"/>
            <a:r>
              <a:rPr lang="en-US" sz="2000" dirty="0"/>
              <a:t>Require PIN</a:t>
            </a:r>
          </a:p>
          <a:p>
            <a:pPr lvl="1"/>
            <a:r>
              <a:rPr lang="en-US" sz="2000" dirty="0"/>
              <a:t>Max failed PIN attempts</a:t>
            </a:r>
            <a:endParaRPr lang="en-US" sz="2800" dirty="0"/>
          </a:p>
          <a:p>
            <a:pPr marL="0" indent="0">
              <a:buNone/>
            </a:pPr>
            <a:r>
              <a:rPr lang="en-US" sz="2800" dirty="0"/>
              <a:t>Configuring </a:t>
            </a:r>
            <a:r>
              <a:rPr lang="en-US" sz="2800" dirty="0" err="1"/>
              <a:t>InTune</a:t>
            </a:r>
            <a:r>
              <a:rPr lang="en-US" sz="2800" dirty="0"/>
              <a:t>:</a:t>
            </a:r>
          </a:p>
          <a:p>
            <a:r>
              <a:rPr lang="en-US" sz="2800" dirty="0"/>
              <a:t>Specify the app</a:t>
            </a:r>
          </a:p>
          <a:p>
            <a:r>
              <a:rPr lang="en-US" sz="2800" dirty="0"/>
              <a:t>Configure policies (i.e. require PIN)</a:t>
            </a:r>
          </a:p>
          <a:p>
            <a:r>
              <a:rPr lang="en-US" sz="2800" dirty="0"/>
              <a:t>Enable for deployment</a:t>
            </a:r>
          </a:p>
          <a:p>
            <a:r>
              <a:rPr lang="en-US" sz="2800" dirty="0"/>
              <a:t>End-users install from Company Portal app</a:t>
            </a:r>
          </a:p>
        </p:txBody>
      </p:sp>
      <p:pic>
        <p:nvPicPr>
          <p:cNvPr id="4" name="Picture 3"/>
          <p:cNvPicPr>
            <a:picLocks noChangeAspect="1"/>
          </p:cNvPicPr>
          <p:nvPr/>
        </p:nvPicPr>
        <p:blipFill>
          <a:blip r:embed="rId3"/>
          <a:stretch>
            <a:fillRect/>
          </a:stretch>
        </p:blipFill>
        <p:spPr>
          <a:xfrm>
            <a:off x="9571037" y="2363365"/>
            <a:ext cx="2230983" cy="3952238"/>
          </a:xfrm>
          <a:prstGeom prst="rect">
            <a:avLst/>
          </a:prstGeom>
        </p:spPr>
      </p:pic>
      <p:sp>
        <p:nvSpPr>
          <p:cNvPr id="5" name="Rectangle 4"/>
          <p:cNvSpPr/>
          <p:nvPr/>
        </p:nvSpPr>
        <p:spPr>
          <a:xfrm>
            <a:off x="269239" y="6452299"/>
            <a:ext cx="9301798" cy="369332"/>
          </a:xfrm>
          <a:prstGeom prst="rect">
            <a:avLst/>
          </a:prstGeom>
        </p:spPr>
        <p:txBody>
          <a:bodyPr wrap="square">
            <a:spAutoFit/>
          </a:bodyPr>
          <a:lstStyle/>
          <a:p>
            <a:r>
              <a:rPr lang="en-US" dirty="0"/>
              <a:t>https://powerbi.microsoft.com/en-us/documentation/powerbi-admin-mobile-intune/</a:t>
            </a:r>
          </a:p>
        </p:txBody>
      </p:sp>
    </p:spTree>
    <p:extLst>
      <p:ext uri="{BB962C8B-B14F-4D97-AF65-F5344CB8AC3E}">
        <p14:creationId xmlns:p14="http://schemas.microsoft.com/office/powerpoint/2010/main" val="56534856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Query</a:t>
            </a:r>
            <a:br>
              <a:rPr lang="en-US" dirty="0"/>
            </a:br>
            <a:r>
              <a:rPr lang="en-US" sz="3200" dirty="0">
                <a:solidFill>
                  <a:schemeClr val="tx1"/>
                </a:solidFill>
              </a:rPr>
              <a:t>Fun Stuff (time permitting)</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Query Reusability</a:t>
            </a:r>
          </a:p>
          <a:p>
            <a:pPr lvl="1"/>
            <a:r>
              <a:rPr lang="en-US" sz="1400" dirty="0"/>
              <a:t>E.g., From Excel to PBI Desktop</a:t>
            </a:r>
          </a:p>
          <a:p>
            <a:pPr lvl="1"/>
            <a:r>
              <a:rPr lang="en-US" sz="1400" dirty="0"/>
              <a:t>Note – could also Import the Excel workbook….</a:t>
            </a:r>
          </a:p>
          <a:p>
            <a:r>
              <a:rPr lang="en-US" sz="1800" dirty="0"/>
              <a:t>Millions of Rows (in Excel?)</a:t>
            </a:r>
          </a:p>
          <a:p>
            <a:r>
              <a:rPr lang="en-US" sz="1800" dirty="0"/>
              <a:t>Parameters</a:t>
            </a:r>
          </a:p>
          <a:p>
            <a:pPr lvl="1"/>
            <a:r>
              <a:rPr lang="en-US" sz="1400" dirty="0"/>
              <a:t>And how to feed from Excel worksheet….</a:t>
            </a:r>
          </a:p>
          <a:p>
            <a:r>
              <a:rPr lang="en-US" sz="1800" dirty="0"/>
              <a:t>Date Filters</a:t>
            </a:r>
          </a:p>
          <a:p>
            <a:r>
              <a:rPr lang="en-US" sz="1800" dirty="0"/>
              <a:t>Loading from a Folder</a:t>
            </a:r>
          </a:p>
          <a:p>
            <a:r>
              <a:rPr lang="en-US" sz="1800" dirty="0"/>
              <a:t>Unpivot</a:t>
            </a:r>
          </a:p>
          <a:p>
            <a:r>
              <a:rPr lang="en-US" sz="1800" dirty="0"/>
              <a:t>Data Source </a:t>
            </a:r>
            <a:r>
              <a:rPr lang="en-US" sz="1800" dirty="0" err="1"/>
              <a:t>Mngmt</a:t>
            </a:r>
            <a:endParaRPr lang="en-US" sz="1800" dirty="0"/>
          </a:p>
          <a:p>
            <a:r>
              <a:rPr lang="en-US" sz="1800" dirty="0"/>
              <a:t>Functions</a:t>
            </a:r>
            <a:endParaRPr lang="en-US" sz="1200" dirty="0"/>
          </a:p>
        </p:txBody>
      </p:sp>
      <p:sp>
        <p:nvSpPr>
          <p:cNvPr id="4" name="Rectangle 3"/>
          <p:cNvSpPr/>
          <p:nvPr/>
        </p:nvSpPr>
        <p:spPr>
          <a:xfrm>
            <a:off x="404191" y="6508171"/>
            <a:ext cx="11612218" cy="338554"/>
          </a:xfrm>
          <a:prstGeom prst="rect">
            <a:avLst/>
          </a:prstGeom>
        </p:spPr>
        <p:txBody>
          <a:bodyPr wrap="square">
            <a:spAutoFit/>
          </a:bodyPr>
          <a:lstStyle/>
          <a:p>
            <a:r>
              <a:rPr lang="en-US" sz="1600" dirty="0">
                <a:hlinkClick r:id="rId3"/>
              </a:rPr>
              <a:t>https://docs.microsoft.com/en-us/power-query</a:t>
            </a:r>
            <a:endParaRPr lang="en-US" sz="1600" dirty="0"/>
          </a:p>
        </p:txBody>
      </p:sp>
    </p:spTree>
    <p:extLst>
      <p:ext uri="{BB962C8B-B14F-4D97-AF65-F5344CB8AC3E}">
        <p14:creationId xmlns:p14="http://schemas.microsoft.com/office/powerpoint/2010/main" val="40437659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Handling Large Data Sets</a:t>
            </a:r>
            <a:br>
              <a:rPr lang="en-US" dirty="0"/>
            </a:br>
            <a:r>
              <a:rPr lang="en-US" sz="3200" dirty="0">
                <a:solidFill>
                  <a:schemeClr val="tx1"/>
                </a:solidFill>
              </a:rPr>
              <a:t>Tips/Tricks</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1" y="1365832"/>
            <a:ext cx="11546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Be familiar with the setup, considerations, and limitations of </a:t>
            </a:r>
            <a:r>
              <a:rPr lang="en-US" sz="1800" dirty="0">
                <a:hlinkClick r:id="rId3"/>
              </a:rPr>
              <a:t>large datasets </a:t>
            </a:r>
            <a:r>
              <a:rPr lang="en-US" sz="1800" dirty="0"/>
              <a:t>in Power BI Premium.</a:t>
            </a:r>
          </a:p>
          <a:p>
            <a:r>
              <a:rPr lang="en-US" sz="1800" dirty="0"/>
              <a:t>Review the applicable content already discussed in this workshop e.g.,</a:t>
            </a:r>
          </a:p>
          <a:p>
            <a:pPr lvl="1"/>
            <a:r>
              <a:rPr lang="en-US" sz="1600" dirty="0">
                <a:hlinkClick r:id="rId4" action="ppaction://hlinksldjump"/>
              </a:rPr>
              <a:t>Datasets, Decision Criteria</a:t>
            </a:r>
            <a:r>
              <a:rPr lang="en-US" sz="1600" dirty="0"/>
              <a:t> – talks about different sizes/scenarios, &amp; when to use import, Direct Query, Composite Models, etc.</a:t>
            </a:r>
          </a:p>
          <a:p>
            <a:pPr lvl="1"/>
            <a:r>
              <a:rPr lang="en-US" sz="1600" dirty="0">
                <a:hlinkClick r:id="rId5" action="ppaction://hlinksldjump"/>
              </a:rPr>
              <a:t>Hybrid tables </a:t>
            </a:r>
            <a:r>
              <a:rPr lang="en-US" sz="1600" dirty="0"/>
              <a:t>– enables mixed storage with</a:t>
            </a:r>
            <a:r>
              <a:rPr lang="en-US" sz="1600" b="1" u="sng" dirty="0"/>
              <a:t>in</a:t>
            </a:r>
            <a:r>
              <a:rPr lang="en-US" sz="1600" b="1" dirty="0"/>
              <a:t> a single table.</a:t>
            </a:r>
          </a:p>
          <a:p>
            <a:r>
              <a:rPr lang="en-US" sz="1800" dirty="0"/>
              <a:t>When using Import datasets, consider the following optimizations</a:t>
            </a:r>
          </a:p>
          <a:p>
            <a:pPr lvl="1"/>
            <a:r>
              <a:rPr lang="en-US" sz="1600" dirty="0"/>
              <a:t>Remove unnecessary columns (and rows!).</a:t>
            </a:r>
          </a:p>
          <a:p>
            <a:pPr lvl="2"/>
            <a:r>
              <a:rPr lang="en-US" sz="1200" dirty="0"/>
              <a:t>Where possible, move (DAX) calculated columns to Power Query for better compression</a:t>
            </a:r>
          </a:p>
          <a:p>
            <a:pPr lvl="2"/>
            <a:r>
              <a:rPr lang="en-US" sz="1200" dirty="0"/>
              <a:t>Shorten large text fields (if they are even needed in the first place) e.g., only show the first 15-20 characters of notes/descriptions</a:t>
            </a:r>
          </a:p>
          <a:p>
            <a:pPr lvl="1"/>
            <a:r>
              <a:rPr lang="en-US" sz="1600" dirty="0"/>
              <a:t>Deselect auto date/time option – see </a:t>
            </a:r>
            <a:r>
              <a:rPr lang="en-US" sz="1600" dirty="0">
                <a:hlinkClick r:id="rId6"/>
              </a:rPr>
              <a:t>REDUCE Power BI dataset size by 60% with ONE CHECKBOX??? - Guy in a Cube</a:t>
            </a:r>
            <a:endParaRPr lang="en-US" sz="1600" dirty="0"/>
          </a:p>
          <a:p>
            <a:pPr lvl="2"/>
            <a:r>
              <a:rPr lang="en-US" sz="1200" dirty="0"/>
              <a:t>Consider split of date and time</a:t>
            </a:r>
          </a:p>
          <a:p>
            <a:pPr lvl="1"/>
            <a:r>
              <a:rPr lang="en-US" sz="1600" dirty="0"/>
              <a:t>Optimize Data Types (use View Metrics in Dax Studio) e.g., numeric instead of text, fixed decimal instead of double</a:t>
            </a:r>
          </a:p>
          <a:p>
            <a:pPr lvl="1"/>
            <a:r>
              <a:rPr lang="en-US" sz="1600" dirty="0"/>
              <a:t>Use Incremental Refresh to reduce refresh time.</a:t>
            </a:r>
          </a:p>
          <a:p>
            <a:pPr lvl="1"/>
            <a:r>
              <a:rPr lang="en-US" sz="1600" dirty="0"/>
              <a:t>For large fact tables, pre-sorting data may result in better compression (though load time may be slower)</a:t>
            </a:r>
          </a:p>
          <a:p>
            <a:pPr lvl="1"/>
            <a:r>
              <a:rPr lang="en-US" sz="1600" dirty="0"/>
              <a:t>Tip:  Use Best Practices Analyzer for additional guidance/suggestions</a:t>
            </a:r>
          </a:p>
          <a:p>
            <a:pPr lvl="1"/>
            <a:endParaRPr lang="en-US" sz="1400" dirty="0"/>
          </a:p>
          <a:p>
            <a:pPr lvl="1"/>
            <a:endParaRPr lang="en-US" sz="1200" dirty="0"/>
          </a:p>
        </p:txBody>
      </p:sp>
      <p:sp>
        <p:nvSpPr>
          <p:cNvPr id="4" name="TextBox 3">
            <a:extLst>
              <a:ext uri="{FF2B5EF4-FFF2-40B4-BE49-F238E27FC236}">
                <a16:creationId xmlns:a16="http://schemas.microsoft.com/office/drawing/2014/main" id="{24648539-C3DB-12B3-BC10-57F058F1B331}"/>
              </a:ext>
            </a:extLst>
          </p:cNvPr>
          <p:cNvSpPr txBox="1"/>
          <p:nvPr/>
        </p:nvSpPr>
        <p:spPr>
          <a:xfrm>
            <a:off x="269240" y="6575970"/>
            <a:ext cx="11846560" cy="276999"/>
          </a:xfrm>
          <a:prstGeom prst="rect">
            <a:avLst/>
          </a:prstGeom>
          <a:noFill/>
        </p:spPr>
        <p:txBody>
          <a:bodyPr wrap="square">
            <a:spAutoFit/>
          </a:bodyPr>
          <a:lstStyle/>
          <a:p>
            <a:r>
              <a:rPr lang="en-US" sz="1200" dirty="0">
                <a:hlinkClick r:id="rId7"/>
              </a:rPr>
              <a:t>Optimization guide for Power BI - Power BI | Microsoft Learn</a:t>
            </a:r>
            <a:endParaRPr lang="en-US" sz="1200" dirty="0"/>
          </a:p>
        </p:txBody>
      </p:sp>
      <p:sp>
        <p:nvSpPr>
          <p:cNvPr id="10" name="TextBox 9">
            <a:extLst>
              <a:ext uri="{FF2B5EF4-FFF2-40B4-BE49-F238E27FC236}">
                <a16:creationId xmlns:a16="http://schemas.microsoft.com/office/drawing/2014/main" id="{666E6101-8897-B1E5-CF53-52EE1BFC07FC}"/>
              </a:ext>
            </a:extLst>
          </p:cNvPr>
          <p:cNvSpPr txBox="1"/>
          <p:nvPr/>
        </p:nvSpPr>
        <p:spPr>
          <a:xfrm>
            <a:off x="10086341" y="6568489"/>
            <a:ext cx="1879599" cy="276999"/>
          </a:xfrm>
          <a:prstGeom prst="rect">
            <a:avLst/>
          </a:prstGeom>
          <a:noFill/>
        </p:spPr>
        <p:txBody>
          <a:bodyPr wrap="square">
            <a:spAutoFit/>
          </a:bodyPr>
          <a:lstStyle/>
          <a:p>
            <a:r>
              <a:rPr lang="en-US" sz="1200" dirty="0">
                <a:hlinkClick r:id="rId8"/>
              </a:rPr>
              <a:t>Optimization - SQLBI</a:t>
            </a:r>
            <a:endParaRPr lang="en-US" sz="1200" dirty="0"/>
          </a:p>
        </p:txBody>
      </p:sp>
    </p:spTree>
    <p:extLst>
      <p:ext uri="{BB962C8B-B14F-4D97-AF65-F5344CB8AC3E}">
        <p14:creationId xmlns:p14="http://schemas.microsoft.com/office/powerpoint/2010/main" val="31445950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Handling Large Data Sets</a:t>
            </a:r>
            <a:br>
              <a:rPr lang="en-US" dirty="0"/>
            </a:br>
            <a:r>
              <a:rPr lang="en-US" sz="3200" dirty="0">
                <a:solidFill>
                  <a:schemeClr val="tx1"/>
                </a:solidFill>
              </a:rPr>
              <a:t>Imported Models – Getting Started</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1" y="1365832"/>
            <a:ext cx="11546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b="1" dirty="0"/>
              <a:t>Pre-work</a:t>
            </a:r>
          </a:p>
          <a:p>
            <a:r>
              <a:rPr lang="en-US" sz="1800" dirty="0"/>
              <a:t>Be familiar with the setup, considerations, and limitations of </a:t>
            </a:r>
            <a:r>
              <a:rPr lang="en-US" sz="1800" dirty="0">
                <a:hlinkClick r:id="rId3"/>
              </a:rPr>
              <a:t>large datasets </a:t>
            </a:r>
            <a:r>
              <a:rPr lang="en-US" sz="1800" dirty="0"/>
              <a:t>in Power BI Premium.</a:t>
            </a:r>
          </a:p>
          <a:p>
            <a:r>
              <a:rPr lang="en-US" sz="1800" dirty="0"/>
              <a:t>Review the applicable content already discussed in this workshop e.g.,</a:t>
            </a:r>
          </a:p>
          <a:p>
            <a:pPr lvl="1"/>
            <a:r>
              <a:rPr lang="en-US" sz="1600" dirty="0">
                <a:hlinkClick r:id="rId4" action="ppaction://hlinksldjump"/>
              </a:rPr>
              <a:t>Datasets, Decision Criteria</a:t>
            </a:r>
            <a:r>
              <a:rPr lang="en-US" sz="1600" dirty="0"/>
              <a:t> – talks about different sizes/scenarios, &amp; when to use import, Direct Query, Composite Models, etc.</a:t>
            </a:r>
          </a:p>
          <a:p>
            <a:pPr lvl="1"/>
            <a:r>
              <a:rPr lang="en-US" sz="1600" dirty="0">
                <a:hlinkClick r:id="rId5" action="ppaction://hlinksldjump"/>
              </a:rPr>
              <a:t>Hybrid tables </a:t>
            </a:r>
            <a:r>
              <a:rPr lang="en-US" sz="1600" dirty="0"/>
              <a:t>– enables mixed storage with</a:t>
            </a:r>
            <a:r>
              <a:rPr lang="en-US" sz="1600" b="1" u="sng" dirty="0"/>
              <a:t>in</a:t>
            </a:r>
            <a:r>
              <a:rPr lang="en-US" sz="1600" b="1" dirty="0"/>
              <a:t> a single table.</a:t>
            </a:r>
          </a:p>
          <a:p>
            <a:r>
              <a:rPr lang="en-US" sz="1800" dirty="0"/>
              <a:t>Understand your </a:t>
            </a:r>
            <a:r>
              <a:rPr lang="en-US" sz="1800" i="1" dirty="0"/>
              <a:t>existing</a:t>
            </a:r>
            <a:r>
              <a:rPr lang="en-US" sz="1800" dirty="0"/>
              <a:t> model size (</a:t>
            </a:r>
            <a:r>
              <a:rPr lang="en-US" sz="1800" dirty="0" err="1"/>
              <a:t>vpax</a:t>
            </a:r>
            <a:r>
              <a:rPr lang="en-US" sz="1800" dirty="0"/>
              <a:t>) via DAX Studio (View Metrics)</a:t>
            </a:r>
          </a:p>
          <a:p>
            <a:pPr lvl="1"/>
            <a:r>
              <a:rPr lang="en-US" sz="1600" dirty="0"/>
              <a:t>Note: the overall sizes listed here will differ from the actual .</a:t>
            </a:r>
            <a:r>
              <a:rPr lang="en-US" sz="1600" dirty="0" err="1"/>
              <a:t>pbix</a:t>
            </a:r>
            <a:r>
              <a:rPr lang="en-US" sz="1600" dirty="0"/>
              <a:t> file size (.</a:t>
            </a:r>
            <a:r>
              <a:rPr lang="en-US" sz="1600" dirty="0" err="1"/>
              <a:t>pbix</a:t>
            </a:r>
            <a:r>
              <a:rPr lang="en-US" sz="1600" dirty="0"/>
              <a:t> is compressed)</a:t>
            </a:r>
            <a:endParaRPr lang="en-US" sz="900" dirty="0"/>
          </a:p>
        </p:txBody>
      </p:sp>
      <p:sp>
        <p:nvSpPr>
          <p:cNvPr id="4" name="TextBox 3">
            <a:extLst>
              <a:ext uri="{FF2B5EF4-FFF2-40B4-BE49-F238E27FC236}">
                <a16:creationId xmlns:a16="http://schemas.microsoft.com/office/drawing/2014/main" id="{24648539-C3DB-12B3-BC10-57F058F1B331}"/>
              </a:ext>
            </a:extLst>
          </p:cNvPr>
          <p:cNvSpPr txBox="1"/>
          <p:nvPr/>
        </p:nvSpPr>
        <p:spPr>
          <a:xfrm>
            <a:off x="269240" y="6575970"/>
            <a:ext cx="11846560" cy="276999"/>
          </a:xfrm>
          <a:prstGeom prst="rect">
            <a:avLst/>
          </a:prstGeom>
          <a:noFill/>
        </p:spPr>
        <p:txBody>
          <a:bodyPr wrap="square">
            <a:spAutoFit/>
          </a:bodyPr>
          <a:lstStyle/>
          <a:p>
            <a:r>
              <a:rPr lang="en-US" sz="1200" dirty="0">
                <a:hlinkClick r:id="rId6"/>
              </a:rPr>
              <a:t>Optimization guide for Power BI - Power BI | Microsoft Learn</a:t>
            </a:r>
            <a:endParaRPr lang="en-US" sz="1200" dirty="0"/>
          </a:p>
        </p:txBody>
      </p:sp>
      <p:sp>
        <p:nvSpPr>
          <p:cNvPr id="10" name="TextBox 9">
            <a:extLst>
              <a:ext uri="{FF2B5EF4-FFF2-40B4-BE49-F238E27FC236}">
                <a16:creationId xmlns:a16="http://schemas.microsoft.com/office/drawing/2014/main" id="{666E6101-8897-B1E5-CF53-52EE1BFC07FC}"/>
              </a:ext>
            </a:extLst>
          </p:cNvPr>
          <p:cNvSpPr txBox="1"/>
          <p:nvPr/>
        </p:nvSpPr>
        <p:spPr>
          <a:xfrm>
            <a:off x="10086341" y="6568489"/>
            <a:ext cx="1879599" cy="276999"/>
          </a:xfrm>
          <a:prstGeom prst="rect">
            <a:avLst/>
          </a:prstGeom>
          <a:noFill/>
        </p:spPr>
        <p:txBody>
          <a:bodyPr wrap="square">
            <a:spAutoFit/>
          </a:bodyPr>
          <a:lstStyle/>
          <a:p>
            <a:r>
              <a:rPr lang="en-US" sz="1200" dirty="0">
                <a:hlinkClick r:id="rId7"/>
              </a:rPr>
              <a:t>Optimization - SQLBI</a:t>
            </a:r>
            <a:endParaRPr lang="en-US" sz="1200" dirty="0"/>
          </a:p>
        </p:txBody>
      </p:sp>
      <p:pic>
        <p:nvPicPr>
          <p:cNvPr id="8" name="Picture 7">
            <a:extLst>
              <a:ext uri="{FF2B5EF4-FFF2-40B4-BE49-F238E27FC236}">
                <a16:creationId xmlns:a16="http://schemas.microsoft.com/office/drawing/2014/main" id="{822DA67E-B280-1F45-5FA8-DF8612611AA8}"/>
              </a:ext>
            </a:extLst>
          </p:cNvPr>
          <p:cNvPicPr>
            <a:picLocks noChangeAspect="1"/>
          </p:cNvPicPr>
          <p:nvPr/>
        </p:nvPicPr>
        <p:blipFill>
          <a:blip r:embed="rId8"/>
          <a:stretch>
            <a:fillRect/>
          </a:stretch>
        </p:blipFill>
        <p:spPr>
          <a:xfrm>
            <a:off x="375920" y="3980947"/>
            <a:ext cx="6811072" cy="2418367"/>
          </a:xfrm>
          <a:prstGeom prst="rect">
            <a:avLst/>
          </a:prstGeom>
        </p:spPr>
      </p:pic>
    </p:spTree>
    <p:extLst>
      <p:ext uri="{BB962C8B-B14F-4D97-AF65-F5344CB8AC3E}">
        <p14:creationId xmlns:p14="http://schemas.microsoft.com/office/powerpoint/2010/main" val="9262258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dirty="0"/>
              <a:t>Dax Studio</a:t>
            </a:r>
            <a:endParaRPr lang="en-US" dirty="0"/>
          </a:p>
        </p:txBody>
      </p:sp>
      <p:sp>
        <p:nvSpPr>
          <p:cNvPr id="5" name="TextBox 4">
            <a:extLst>
              <a:ext uri="{FF2B5EF4-FFF2-40B4-BE49-F238E27FC236}">
                <a16:creationId xmlns:a16="http://schemas.microsoft.com/office/drawing/2014/main" id="{03657486-DA69-8443-2243-E7D0633B7854}"/>
              </a:ext>
            </a:extLst>
          </p:cNvPr>
          <p:cNvSpPr txBox="1"/>
          <p:nvPr/>
        </p:nvSpPr>
        <p:spPr>
          <a:xfrm>
            <a:off x="450235" y="6208296"/>
            <a:ext cx="6095128" cy="369332"/>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DAX Studio</a:t>
            </a:r>
            <a:endParaRPr lang="en-US" dirty="0"/>
          </a:p>
        </p:txBody>
      </p:sp>
      <p:pic>
        <p:nvPicPr>
          <p:cNvPr id="7" name="Picture 6">
            <a:extLst>
              <a:ext uri="{FF2B5EF4-FFF2-40B4-BE49-F238E27FC236}">
                <a16:creationId xmlns:a16="http://schemas.microsoft.com/office/drawing/2014/main" id="{0326E758-9F47-4FF6-F8FB-70E62766C956}"/>
              </a:ext>
            </a:extLst>
          </p:cNvPr>
          <p:cNvPicPr>
            <a:picLocks noChangeAspect="1"/>
          </p:cNvPicPr>
          <p:nvPr/>
        </p:nvPicPr>
        <p:blipFill>
          <a:blip r:embed="rId4"/>
          <a:stretch>
            <a:fillRect/>
          </a:stretch>
        </p:blipFill>
        <p:spPr>
          <a:xfrm>
            <a:off x="3540799" y="1499940"/>
            <a:ext cx="8473546" cy="4492641"/>
          </a:xfrm>
          <a:prstGeom prst="rect">
            <a:avLst/>
          </a:prstGeom>
        </p:spPr>
      </p:pic>
    </p:spTree>
    <p:extLst>
      <p:ext uri="{BB962C8B-B14F-4D97-AF65-F5344CB8AC3E}">
        <p14:creationId xmlns:p14="http://schemas.microsoft.com/office/powerpoint/2010/main" val="10933170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Handling Large Data Sets</a:t>
            </a:r>
            <a:br>
              <a:rPr lang="en-US" dirty="0"/>
            </a:br>
            <a:r>
              <a:rPr lang="en-US" sz="3200" dirty="0">
                <a:solidFill>
                  <a:schemeClr val="tx1"/>
                </a:solidFill>
              </a:rPr>
              <a:t>Imported Models – Reduce Model Size</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1" y="1365832"/>
            <a:ext cx="7631175"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b="1" dirty="0"/>
              <a:t>Eight data reduction techniques (</a:t>
            </a:r>
            <a:r>
              <a:rPr lang="en-US" sz="1200" dirty="0">
                <a:hlinkClick r:id="rId3"/>
              </a:rPr>
              <a:t>Data reduction techniques for Import modeling - Power BI | Microsoft Learn</a:t>
            </a:r>
            <a:r>
              <a:rPr lang="en-US" sz="1200" dirty="0"/>
              <a:t>)</a:t>
            </a:r>
            <a:endParaRPr lang="en-US" sz="2000" b="1" dirty="0"/>
          </a:p>
          <a:p>
            <a:r>
              <a:rPr lang="en-US" sz="1800" dirty="0"/>
              <a:t>Remove unnecessary columns (vertical filtering)</a:t>
            </a:r>
          </a:p>
          <a:p>
            <a:pPr lvl="1"/>
            <a:r>
              <a:rPr lang="en-US" sz="1600" dirty="0"/>
              <a:t>Tip- Shorten large text fields (if they are even needed in the first place) e.g., only show the first ~30-40 characters </a:t>
            </a:r>
          </a:p>
          <a:p>
            <a:r>
              <a:rPr lang="en-US" sz="1800" dirty="0"/>
              <a:t>Remove unnecessary rows (horizontal filtering)</a:t>
            </a:r>
            <a:endParaRPr lang="en-US" sz="1000" dirty="0"/>
          </a:p>
          <a:p>
            <a:r>
              <a:rPr lang="en-US" sz="1800" dirty="0"/>
              <a:t>Group by and summarize</a:t>
            </a:r>
          </a:p>
          <a:p>
            <a:pPr lvl="1"/>
            <a:r>
              <a:rPr lang="en-US" sz="1600" dirty="0"/>
              <a:t>Raising the Grain of fact tables.  May be able to partially raise </a:t>
            </a:r>
            <a:r>
              <a:rPr lang="en-US" sz="1600" dirty="0" err="1"/>
              <a:t>graing</a:t>
            </a:r>
            <a:r>
              <a:rPr lang="en-US" sz="1600" dirty="0"/>
              <a:t> e.g., monthly aggregate for data &gt; 3 years old</a:t>
            </a:r>
          </a:p>
          <a:p>
            <a:r>
              <a:rPr lang="en-US" sz="1800" dirty="0"/>
              <a:t>Optimize column data types (numeric where possible)</a:t>
            </a:r>
          </a:p>
          <a:p>
            <a:r>
              <a:rPr lang="en-US" sz="1800" dirty="0"/>
              <a:t>Preference for custom columns</a:t>
            </a:r>
          </a:p>
          <a:p>
            <a:pPr lvl="1"/>
            <a:r>
              <a:rPr lang="en-US" sz="1400" dirty="0"/>
              <a:t>Create calculate columns in Power Query if possible</a:t>
            </a:r>
          </a:p>
          <a:p>
            <a:r>
              <a:rPr lang="en-US" sz="1800" dirty="0"/>
              <a:t>Disable Power Query </a:t>
            </a:r>
            <a:r>
              <a:rPr lang="en-US" sz="1800" dirty="0" err="1"/>
              <a:t>query</a:t>
            </a:r>
            <a:r>
              <a:rPr lang="en-US" sz="1800" dirty="0"/>
              <a:t> load (for unneeded/intermediate tables)</a:t>
            </a:r>
          </a:p>
          <a:p>
            <a:r>
              <a:rPr lang="en-US" sz="1800" dirty="0"/>
              <a:t>Disable auto date/time</a:t>
            </a:r>
          </a:p>
          <a:p>
            <a:r>
              <a:rPr lang="en-US" sz="1800" dirty="0"/>
              <a:t>Switch to Mixed mode (and/or Hybrid mode)</a:t>
            </a:r>
          </a:p>
          <a:p>
            <a:pPr marL="0" indent="0">
              <a:buNone/>
            </a:pPr>
            <a:r>
              <a:rPr lang="en-US" sz="1800" b="1" dirty="0"/>
              <a:t>Bonus Tip </a:t>
            </a:r>
            <a:r>
              <a:rPr lang="en-US" sz="1800" dirty="0"/>
              <a:t>- For large fact tables, pre-sorting data may result in better compression (though load time may be slower)</a:t>
            </a:r>
          </a:p>
          <a:p>
            <a:pPr marL="0" indent="0">
              <a:buNone/>
            </a:pPr>
            <a:endParaRPr lang="en-US" sz="1800" dirty="0"/>
          </a:p>
        </p:txBody>
      </p:sp>
      <p:pic>
        <p:nvPicPr>
          <p:cNvPr id="3" name="Picture 2">
            <a:extLst>
              <a:ext uri="{FF2B5EF4-FFF2-40B4-BE49-F238E27FC236}">
                <a16:creationId xmlns:a16="http://schemas.microsoft.com/office/drawing/2014/main" id="{0ECA2C36-3791-B710-94F5-CE64171C0890}"/>
              </a:ext>
            </a:extLst>
          </p:cNvPr>
          <p:cNvPicPr>
            <a:picLocks noChangeAspect="1"/>
          </p:cNvPicPr>
          <p:nvPr/>
        </p:nvPicPr>
        <p:blipFill>
          <a:blip r:embed="rId4"/>
          <a:stretch>
            <a:fillRect/>
          </a:stretch>
        </p:blipFill>
        <p:spPr>
          <a:xfrm>
            <a:off x="8500580" y="1595739"/>
            <a:ext cx="3437858" cy="4428851"/>
          </a:xfrm>
          <a:prstGeom prst="rect">
            <a:avLst/>
          </a:prstGeom>
        </p:spPr>
      </p:pic>
      <p:sp>
        <p:nvSpPr>
          <p:cNvPr id="6" name="TextBox 5">
            <a:extLst>
              <a:ext uri="{FF2B5EF4-FFF2-40B4-BE49-F238E27FC236}">
                <a16:creationId xmlns:a16="http://schemas.microsoft.com/office/drawing/2014/main" id="{98BBE1A6-D8CB-7168-C170-04354D0190F5}"/>
              </a:ext>
            </a:extLst>
          </p:cNvPr>
          <p:cNvSpPr txBox="1"/>
          <p:nvPr/>
        </p:nvSpPr>
        <p:spPr>
          <a:xfrm>
            <a:off x="8519378" y="6016513"/>
            <a:ext cx="3400261" cy="461665"/>
          </a:xfrm>
          <a:prstGeom prst="rect">
            <a:avLst/>
          </a:prstGeom>
          <a:noFill/>
        </p:spPr>
        <p:txBody>
          <a:bodyPr wrap="square">
            <a:spAutoFit/>
          </a:bodyPr>
          <a:lstStyle/>
          <a:p>
            <a:pPr marL="0" indent="0" algn="ctr">
              <a:buNone/>
            </a:pPr>
            <a:r>
              <a:rPr lang="en-US" sz="1200" dirty="0"/>
              <a:t>Use the Best Practices Analyzer to help with these (and other) suggestions</a:t>
            </a:r>
            <a:endParaRPr lang="en-US" sz="3200" dirty="0"/>
          </a:p>
        </p:txBody>
      </p:sp>
    </p:spTree>
    <p:extLst>
      <p:ext uri="{BB962C8B-B14F-4D97-AF65-F5344CB8AC3E}">
        <p14:creationId xmlns:p14="http://schemas.microsoft.com/office/powerpoint/2010/main" val="392408979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Handling Large Data Sets</a:t>
            </a:r>
            <a:br>
              <a:rPr lang="en-US" dirty="0"/>
            </a:br>
            <a:r>
              <a:rPr lang="en-US" sz="3200" dirty="0">
                <a:solidFill>
                  <a:schemeClr val="tx1"/>
                </a:solidFill>
              </a:rPr>
              <a:t>Imported Models – Optimizing Processing</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1" y="1365832"/>
            <a:ext cx="5718773"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b="1" dirty="0"/>
              <a:t>Pre-work</a:t>
            </a:r>
          </a:p>
          <a:p>
            <a:r>
              <a:rPr lang="en-US" sz="1800" dirty="0"/>
              <a:t>Establish a </a:t>
            </a:r>
            <a:r>
              <a:rPr lang="en-US" sz="1800" dirty="0">
                <a:hlinkClick r:id="rId3"/>
              </a:rPr>
              <a:t>processing baseline</a:t>
            </a:r>
            <a:r>
              <a:rPr lang="en-US" sz="1800" dirty="0"/>
              <a:t> to understand time spent for query retrieval and encoding/compressing operations</a:t>
            </a:r>
          </a:p>
          <a:p>
            <a:r>
              <a:rPr lang="en-US" sz="1800" dirty="0"/>
              <a:t>Tip – expect typical encoding/compressing rates, for a single table partition, in the range of ~100-150 Megabits per second</a:t>
            </a:r>
          </a:p>
          <a:p>
            <a:pPr marL="0" indent="0">
              <a:buNone/>
            </a:pPr>
            <a:endParaRPr lang="en-US" sz="1800" dirty="0"/>
          </a:p>
          <a:p>
            <a:pPr marL="0" indent="0">
              <a:buNone/>
            </a:pPr>
            <a:r>
              <a:rPr lang="en-US" sz="2000" b="1" dirty="0"/>
              <a:t>Primary Techniques</a:t>
            </a:r>
          </a:p>
          <a:p>
            <a:r>
              <a:rPr lang="en-US" sz="1800" dirty="0"/>
              <a:t>Data Reduction / Optimization</a:t>
            </a:r>
          </a:p>
          <a:p>
            <a:pPr lvl="1"/>
            <a:r>
              <a:rPr lang="en-US" sz="1600" dirty="0"/>
              <a:t>Everything from Prior Slide</a:t>
            </a:r>
          </a:p>
          <a:p>
            <a:pPr lvl="1"/>
            <a:r>
              <a:rPr lang="en-US" sz="1600" dirty="0"/>
              <a:t>Query Folding (at the source)</a:t>
            </a:r>
          </a:p>
          <a:p>
            <a:pPr lvl="2"/>
            <a:r>
              <a:rPr lang="en-US" sz="1100" dirty="0">
                <a:hlinkClick r:id="rId4"/>
              </a:rPr>
              <a:t>Best practices when working with Power Query - Power Query | Microsoft Learn</a:t>
            </a:r>
            <a:endParaRPr lang="en-US" sz="1200" dirty="0"/>
          </a:p>
          <a:p>
            <a:pPr lvl="1"/>
            <a:r>
              <a:rPr lang="en-US" sz="1600" dirty="0"/>
              <a:t>Incremental Refresh (i.e. only refresh recent data)</a:t>
            </a:r>
          </a:p>
          <a:p>
            <a:r>
              <a:rPr lang="en-US" sz="1800" dirty="0"/>
              <a:t>Parallelization</a:t>
            </a:r>
          </a:p>
          <a:p>
            <a:pPr lvl="1"/>
            <a:r>
              <a:rPr lang="en-US" sz="1600" dirty="0"/>
              <a:t>Partitions – part of Incremental Refresh</a:t>
            </a:r>
          </a:p>
          <a:p>
            <a:endParaRPr lang="en-US" sz="1800" dirty="0"/>
          </a:p>
          <a:p>
            <a:endParaRPr lang="en-US" sz="1800" dirty="0"/>
          </a:p>
        </p:txBody>
      </p:sp>
      <p:sp>
        <p:nvSpPr>
          <p:cNvPr id="6" name="TextBox 5">
            <a:extLst>
              <a:ext uri="{FF2B5EF4-FFF2-40B4-BE49-F238E27FC236}">
                <a16:creationId xmlns:a16="http://schemas.microsoft.com/office/drawing/2014/main" id="{98BBE1A6-D8CB-7168-C170-04354D0190F5}"/>
              </a:ext>
            </a:extLst>
          </p:cNvPr>
          <p:cNvSpPr txBox="1"/>
          <p:nvPr/>
        </p:nvSpPr>
        <p:spPr>
          <a:xfrm>
            <a:off x="6927419" y="5479440"/>
            <a:ext cx="4329248" cy="276999"/>
          </a:xfrm>
          <a:prstGeom prst="rect">
            <a:avLst/>
          </a:prstGeom>
          <a:noFill/>
        </p:spPr>
        <p:txBody>
          <a:bodyPr wrap="square">
            <a:spAutoFit/>
          </a:bodyPr>
          <a:lstStyle/>
          <a:p>
            <a:pPr marL="0" indent="0" algn="ctr">
              <a:buNone/>
            </a:pPr>
            <a:r>
              <a:rPr lang="en-US" sz="1200" dirty="0" err="1">
                <a:hlinkClick r:id="rId3"/>
              </a:rPr>
              <a:t>Visualise</a:t>
            </a:r>
            <a:r>
              <a:rPr lang="en-US" sz="1200" dirty="0">
                <a:hlinkClick r:id="rId3"/>
              </a:rPr>
              <a:t> your Power BI Refresh - Phil Seamark on DAX</a:t>
            </a:r>
            <a:endParaRPr lang="en-US" sz="1200" dirty="0"/>
          </a:p>
        </p:txBody>
      </p:sp>
      <p:pic>
        <p:nvPicPr>
          <p:cNvPr id="3" name="Picture 2">
            <a:extLst>
              <a:ext uri="{FF2B5EF4-FFF2-40B4-BE49-F238E27FC236}">
                <a16:creationId xmlns:a16="http://schemas.microsoft.com/office/drawing/2014/main" id="{654E19AD-937A-AE48-D33D-410A89E8FBE0}"/>
              </a:ext>
            </a:extLst>
          </p:cNvPr>
          <p:cNvPicPr>
            <a:picLocks noChangeAspect="1"/>
          </p:cNvPicPr>
          <p:nvPr/>
        </p:nvPicPr>
        <p:blipFill>
          <a:blip r:embed="rId5"/>
          <a:stretch>
            <a:fillRect/>
          </a:stretch>
        </p:blipFill>
        <p:spPr>
          <a:xfrm>
            <a:off x="6145359" y="2240948"/>
            <a:ext cx="5893369" cy="3238492"/>
          </a:xfrm>
          <a:prstGeom prst="rect">
            <a:avLst/>
          </a:prstGeom>
        </p:spPr>
      </p:pic>
    </p:spTree>
    <p:extLst>
      <p:ext uri="{BB962C8B-B14F-4D97-AF65-F5344CB8AC3E}">
        <p14:creationId xmlns:p14="http://schemas.microsoft.com/office/powerpoint/2010/main" val="22697709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Handling Large Data Sets</a:t>
            </a:r>
            <a:br>
              <a:rPr lang="en-US" dirty="0"/>
            </a:br>
            <a:r>
              <a:rPr lang="en-US" sz="3200" dirty="0">
                <a:solidFill>
                  <a:schemeClr val="tx1"/>
                </a:solidFill>
              </a:rPr>
              <a:t>Dataflows</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1" y="1365832"/>
            <a:ext cx="11546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Dataflows can be used to import data into the PBI Service – which can then be imported/consumed by dataset authors.  Potential benefits include:</a:t>
            </a:r>
          </a:p>
          <a:p>
            <a:pPr lvl="1"/>
            <a:r>
              <a:rPr lang="en-US" sz="1600" dirty="0"/>
              <a:t>Centralize complex connectivity/transformational logic – shield other dataset authors from complexity</a:t>
            </a:r>
          </a:p>
          <a:p>
            <a:pPr lvl="1"/>
            <a:r>
              <a:rPr lang="en-US" sz="1600" dirty="0"/>
              <a:t>Limit access, and query loads, on a source system </a:t>
            </a:r>
          </a:p>
          <a:p>
            <a:r>
              <a:rPr lang="en-US" sz="1800" dirty="0"/>
              <a:t>Considerations</a:t>
            </a:r>
          </a:p>
          <a:p>
            <a:pPr lvl="1"/>
            <a:r>
              <a:rPr lang="en-US" sz="1600" dirty="0"/>
              <a:t>By default, dataflows are stored as flat files in ADLS G2 (CDM format).  This means no query folding for the downstream dataset authors (i.e. the entire data flow needs to be downloaded before any filtering can occur)</a:t>
            </a:r>
          </a:p>
          <a:p>
            <a:pPr lvl="1"/>
            <a:r>
              <a:rPr lang="en-US" sz="1600" dirty="0"/>
              <a:t>Historically, there has been a slightly higher rate of failures/support incidents for dataflows (compared to datasets)</a:t>
            </a:r>
          </a:p>
          <a:p>
            <a:r>
              <a:rPr lang="en-US" sz="1800" dirty="0"/>
              <a:t>Options when using large dataflows</a:t>
            </a:r>
          </a:p>
          <a:p>
            <a:pPr lvl="1"/>
            <a:r>
              <a:rPr lang="en-US" sz="1600" dirty="0"/>
              <a:t>Test &amp; evaluate the use of the </a:t>
            </a:r>
            <a:r>
              <a:rPr lang="en-US" sz="1600" dirty="0">
                <a:hlinkClick r:id="rId3"/>
              </a:rPr>
              <a:t>enhanced compute engine </a:t>
            </a:r>
            <a:r>
              <a:rPr lang="en-US" sz="1600" dirty="0"/>
              <a:t>for Premium hosted dataflows.  Be aware of limitations/considerations.</a:t>
            </a:r>
          </a:p>
          <a:p>
            <a:pPr lvl="2"/>
            <a:r>
              <a:rPr lang="en-US" sz="1200" dirty="0"/>
              <a:t>This allows for query folding</a:t>
            </a:r>
          </a:p>
          <a:p>
            <a:pPr lvl="1"/>
            <a:r>
              <a:rPr lang="en-US" sz="1600" dirty="0"/>
              <a:t>Test &amp; evaluate </a:t>
            </a:r>
            <a:r>
              <a:rPr lang="en-US" sz="1600" dirty="0">
                <a:hlinkClick r:id="rId4"/>
              </a:rPr>
              <a:t>Power BI </a:t>
            </a:r>
            <a:r>
              <a:rPr lang="en-US" sz="1600" dirty="0" err="1">
                <a:hlinkClick r:id="rId4"/>
              </a:rPr>
              <a:t>datamarts</a:t>
            </a:r>
            <a:r>
              <a:rPr lang="en-US" sz="1600" dirty="0">
                <a:hlinkClick r:id="rId4"/>
              </a:rPr>
              <a:t> </a:t>
            </a:r>
            <a:r>
              <a:rPr lang="en-US" sz="1600" dirty="0"/>
              <a:t>(currently in preview)</a:t>
            </a:r>
          </a:p>
          <a:p>
            <a:pPr lvl="1"/>
            <a:r>
              <a:rPr lang="en-US" sz="1600" dirty="0"/>
              <a:t>Create multiple dataflows e.g., a smaller dataflow for development, and a larger one for test/prod</a:t>
            </a:r>
          </a:p>
          <a:p>
            <a:pPr lvl="2"/>
            <a:r>
              <a:rPr lang="en-US" sz="1200" dirty="0"/>
              <a:t>Use a parameter to easily switch the referenced dataflow</a:t>
            </a:r>
          </a:p>
          <a:p>
            <a:pPr lvl="1"/>
            <a:endParaRPr lang="en-US" sz="1200" dirty="0"/>
          </a:p>
        </p:txBody>
      </p:sp>
    </p:spTree>
    <p:extLst>
      <p:ext uri="{BB962C8B-B14F-4D97-AF65-F5344CB8AC3E}">
        <p14:creationId xmlns:p14="http://schemas.microsoft.com/office/powerpoint/2010/main" val="324816999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7" name="21 INE 1"/>
          <p:cNvSpPr/>
          <p:nvPr/>
        </p:nvSpPr>
        <p:spPr bwMode="auto">
          <a:xfrm>
            <a:off x="3638550" y="3170681"/>
            <a:ext cx="1018335"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chemeClr val="accent2"/>
            </a:solidFill>
            <a:prstDash val="solid"/>
            <a:headEnd type="none" w="med" len="med"/>
            <a:tailEnd type="none" w="med" len="med"/>
          </a:ln>
          <a:effectLst/>
        </p:spPr>
        <p:txBody>
          <a:bodyPr rtlCol="0" anchor="ctr"/>
          <a:lstStyle/>
          <a:p>
            <a:pPr algn="ctr" defTabSz="914367"/>
            <a:endParaRPr lang="en-US" sz="1696" kern="0" dirty="0">
              <a:solidFill>
                <a:srgbClr val="FFFFFF"/>
              </a:solidFill>
            </a:endParaRPr>
          </a:p>
        </p:txBody>
      </p:sp>
      <p:sp>
        <p:nvSpPr>
          <p:cNvPr id="6" name="Text Placeholder 5"/>
          <p:cNvSpPr>
            <a:spLocks noGrp="1"/>
          </p:cNvSpPr>
          <p:nvPr>
            <p:ph type="body" sz="quarter" idx="10"/>
          </p:nvPr>
        </p:nvSpPr>
        <p:spPr/>
        <p:txBody>
          <a:bodyPr/>
          <a:lstStyle/>
          <a:p>
            <a:r>
              <a:rPr lang="en-US" spc="-100" dirty="0">
                <a:latin typeface="Segoe UI Light" panose="020B0502040204020203" pitchFamily="34" charset="0"/>
                <a:cs typeface="Segoe UI Light" panose="020B0502040204020203" pitchFamily="34" charset="0"/>
              </a:rPr>
              <a:t>Azure SQL Data Warehouse</a:t>
            </a:r>
          </a:p>
        </p:txBody>
      </p:sp>
      <p:sp>
        <p:nvSpPr>
          <p:cNvPr id="7" name="Text Placeholder 6"/>
          <p:cNvSpPr>
            <a:spLocks noGrp="1"/>
          </p:cNvSpPr>
          <p:nvPr>
            <p:ph type="body" sz="quarter" idx="11"/>
          </p:nvPr>
        </p:nvSpPr>
        <p:spPr>
          <a:xfrm>
            <a:off x="0" y="1243013"/>
            <a:ext cx="12192000" cy="1689029"/>
          </a:xfrm>
        </p:spPr>
        <p:txBody>
          <a:bodyPr>
            <a:normAutofit/>
          </a:bodyPr>
          <a:lstStyle/>
          <a:p>
            <a:r>
              <a:rPr lang="en-US" sz="2200" dirty="0">
                <a:solidFill>
                  <a:srgbClr val="BA141A"/>
                </a:solidFill>
              </a:rPr>
              <a:t>A cloud-based Enterprise Data Warehouse (EDW) that leverages Massively Parallel Processing (MPP) to quickly run complex queries across petabytes of data. Use SQL Data Warehouse as a key component of a big data solution. Import big data into SQL Data Warehouse with simple </a:t>
            </a:r>
            <a:r>
              <a:rPr lang="en-US" sz="2200" dirty="0" err="1">
                <a:solidFill>
                  <a:srgbClr val="BA141A"/>
                </a:solidFill>
              </a:rPr>
              <a:t>PolyBase</a:t>
            </a:r>
            <a:r>
              <a:rPr lang="en-US" sz="2200" dirty="0">
                <a:solidFill>
                  <a:srgbClr val="BA141A"/>
                </a:solidFill>
              </a:rPr>
              <a:t> T-SQL queries, and then use the power of MPP to run high-performance analytics.</a:t>
            </a:r>
          </a:p>
        </p:txBody>
      </p:sp>
      <p:grpSp>
        <p:nvGrpSpPr>
          <p:cNvPr id="249" name="1 GEAR"/>
          <p:cNvGrpSpPr/>
          <p:nvPr/>
        </p:nvGrpSpPr>
        <p:grpSpPr>
          <a:xfrm>
            <a:off x="3853028" y="2961285"/>
            <a:ext cx="676257" cy="704819"/>
            <a:chOff x="3427632" y="3858620"/>
            <a:chExt cx="676353" cy="704919"/>
          </a:xfrm>
        </p:grpSpPr>
        <p:sp>
          <p:nvSpPr>
            <p:cNvPr id="238" name="Oval 23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21" name="Group 220"/>
            <p:cNvGrpSpPr/>
            <p:nvPr/>
          </p:nvGrpSpPr>
          <p:grpSpPr>
            <a:xfrm>
              <a:off x="3427632" y="3858620"/>
              <a:ext cx="676353" cy="704919"/>
              <a:chOff x="14154282" y="2732561"/>
              <a:chExt cx="1671361" cy="1714515"/>
            </a:xfrm>
          </p:grpSpPr>
          <p:sp>
            <p:nvSpPr>
              <p:cNvPr id="222" name="Freeform 221"/>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23" name="Oval 222"/>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grpSp>
        <p:nvGrpSpPr>
          <p:cNvPr id="19" name="Group 18"/>
          <p:cNvGrpSpPr/>
          <p:nvPr/>
        </p:nvGrpSpPr>
        <p:grpSpPr>
          <a:xfrm>
            <a:off x="4320433" y="3873954"/>
            <a:ext cx="3976506" cy="2804036"/>
            <a:chOff x="4218567" y="3446573"/>
            <a:chExt cx="3977070" cy="2804434"/>
          </a:xfrm>
        </p:grpSpPr>
        <p:grpSp>
          <p:nvGrpSpPr>
            <p:cNvPr id="5" name="Group 4"/>
            <p:cNvGrpSpPr/>
            <p:nvPr/>
          </p:nvGrpSpPr>
          <p:grpSpPr>
            <a:xfrm>
              <a:off x="5461371" y="4792127"/>
              <a:ext cx="2373722" cy="1458880"/>
              <a:chOff x="2091702" y="1130273"/>
              <a:chExt cx="1816694" cy="1116533"/>
            </a:xfrm>
          </p:grpSpPr>
          <p:sp>
            <p:nvSpPr>
              <p:cNvPr id="65" name="Freeform 64"/>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SaaS</a:t>
                </a:r>
              </a:p>
            </p:txBody>
          </p:sp>
          <p:sp>
            <p:nvSpPr>
              <p:cNvPr id="129" name="Freeform 128"/>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130" name="Freeform 129"/>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131" name="Freeform 130"/>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132" name="Freeform 131"/>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Public</a:t>
                </a:r>
              </a:p>
              <a:p>
                <a:pPr algn="ctr" defTabSz="506845">
                  <a:lnSpc>
                    <a:spcPct val="80000"/>
                  </a:lnSpc>
                  <a:defRPr/>
                </a:pPr>
                <a:r>
                  <a:rPr lang="en-US" sz="998" kern="0" dirty="0">
                    <a:solidFill>
                      <a:srgbClr val="FFFFFF"/>
                    </a:solidFill>
                    <a:latin typeface="Segoe Light"/>
                  </a:rPr>
                  <a:t>cloud</a:t>
                </a:r>
              </a:p>
            </p:txBody>
          </p:sp>
          <p:sp>
            <p:nvSpPr>
              <p:cNvPr id="133" name="Freeform 132"/>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sp>
            <p:nvSpPr>
              <p:cNvPr id="134" name="Freeform 133"/>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grpSp>
        <p:sp>
          <p:nvSpPr>
            <p:cNvPr id="14" name="TextBox 13"/>
            <p:cNvSpPr txBox="1"/>
            <p:nvPr/>
          </p:nvSpPr>
          <p:spPr>
            <a:xfrm>
              <a:off x="4218567" y="3979665"/>
              <a:ext cx="3977070" cy="127638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367">
                <a:spcAft>
                  <a:spcPts val="800"/>
                </a:spcAft>
              </a:pPr>
              <a:r>
                <a:rPr lang="en-US" dirty="0">
                  <a:solidFill>
                    <a:schemeClr val="tx1"/>
                  </a:solidFill>
                  <a:latin typeface="Segoe UI" panose="020B0502040204020203" pitchFamily="34" charset="0"/>
                  <a:cs typeface="Segoe UI" panose="020B0502040204020203" pitchFamily="34" charset="0"/>
                </a:rPr>
                <a:t>Get started in minutes</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Integrate with Azure Storage, Data Factory, Databricks, and Power BI</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Become enterprise-ready</a:t>
              </a:r>
            </a:p>
          </p:txBody>
        </p:sp>
        <p:sp>
          <p:nvSpPr>
            <p:cNvPr id="11" name="Rectangle 10"/>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Powered by the cloud</a:t>
              </a:r>
            </a:p>
          </p:txBody>
        </p:sp>
        <p:pic>
          <p:nvPicPr>
            <p:cNvPr id="265" name="Picture 26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268" name="Picture 267"/>
            <p:cNvPicPr>
              <a:picLocks noChangeAspect="1"/>
            </p:cNvPicPr>
            <p:nvPr/>
          </p:nvPicPr>
          <p:blipFill>
            <a:blip r:embed="rId4">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30" name="Group 29"/>
          <p:cNvGrpSpPr/>
          <p:nvPr/>
        </p:nvGrpSpPr>
        <p:grpSpPr>
          <a:xfrm>
            <a:off x="400050" y="2883577"/>
            <a:ext cx="3990008" cy="3780835"/>
            <a:chOff x="400050" y="2456194"/>
            <a:chExt cx="3990008" cy="3780835"/>
          </a:xfrm>
        </p:grpSpPr>
        <p:sp>
          <p:nvSpPr>
            <p:cNvPr id="10" name="Rectangle 9"/>
            <p:cNvSpPr/>
            <p:nvPr/>
          </p:nvSpPr>
          <p:spPr bwMode="auto">
            <a:xfrm>
              <a:off x="400050" y="2456194"/>
              <a:ext cx="3308425" cy="7589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Elastic scale &amp; performance</a:t>
              </a:r>
            </a:p>
          </p:txBody>
        </p:sp>
        <p:sp>
          <p:nvSpPr>
            <p:cNvPr id="13" name="TextBox 12"/>
            <p:cNvSpPr txBox="1"/>
            <p:nvPr/>
          </p:nvSpPr>
          <p:spPr>
            <a:xfrm>
              <a:off x="986001" y="4858230"/>
              <a:ext cx="3404057" cy="1378799"/>
            </a:xfrm>
            <a:prstGeom prst="rect">
              <a:avLst/>
            </a:prstGeom>
            <a:noFill/>
            <a:ln>
              <a:noFill/>
            </a:ln>
          </p:spPr>
          <p:txBody>
            <a:bodyPr wrap="square" lIns="182854" tIns="146284" rIns="182854" bIns="146284" rtlCol="0">
              <a:spAutoFit/>
            </a:bodyPr>
            <a:lstStyle/>
            <a:p>
              <a:pPr defTabSz="914367">
                <a:lnSpc>
                  <a:spcPct val="90000"/>
                </a:lnSpc>
                <a:spcAft>
                  <a:spcPts val="800"/>
                </a:spcAft>
              </a:pPr>
              <a:r>
                <a:rPr lang="en-US" sz="1400" dirty="0">
                  <a:latin typeface="Segoe UI" panose="020B0502040204020203" pitchFamily="34" charset="0"/>
                  <a:cs typeface="Segoe UI" panose="020B0502040204020203" pitchFamily="34" charset="0"/>
                </a:rPr>
                <a:t>Massively parallel processing</a:t>
              </a:r>
            </a:p>
            <a:p>
              <a:pPr defTabSz="914367">
                <a:lnSpc>
                  <a:spcPct val="90000"/>
                </a:lnSpc>
                <a:spcAft>
                  <a:spcPts val="800"/>
                </a:spcAft>
              </a:pPr>
              <a:r>
                <a:rPr lang="en-US" sz="1400" dirty="0">
                  <a:latin typeface="Segoe UI" panose="020B0502040204020203" pitchFamily="34" charset="0"/>
                  <a:cs typeface="Segoe UI" panose="020B0502040204020203" pitchFamily="34" charset="0"/>
                </a:rPr>
                <a:t>Scale to petabytes of data</a:t>
              </a:r>
            </a:p>
            <a:p>
              <a:pPr defTabSz="914367">
                <a:lnSpc>
                  <a:spcPct val="90000"/>
                </a:lnSpc>
                <a:spcAft>
                  <a:spcPts val="800"/>
                </a:spcAft>
              </a:pPr>
              <a:r>
                <a:rPr lang="en-US" sz="1400" dirty="0">
                  <a:latin typeface="Segoe UI" panose="020B0502040204020203" pitchFamily="34" charset="0"/>
                  <a:cs typeface="Segoe UI" panose="020B0502040204020203" pitchFamily="34" charset="0"/>
                </a:rPr>
                <a:t>Instant-on compute scales in seconds</a:t>
              </a:r>
            </a:p>
            <a:p>
              <a:pPr defTabSz="914367">
                <a:lnSpc>
                  <a:spcPct val="90000"/>
                </a:lnSpc>
                <a:spcAft>
                  <a:spcPts val="800"/>
                </a:spcAft>
              </a:pPr>
              <a:r>
                <a:rPr lang="en-US" sz="1400" dirty="0">
                  <a:latin typeface="Segoe UI" panose="020B0502040204020203" pitchFamily="34" charset="0"/>
                  <a:cs typeface="Segoe UI" panose="020B0502040204020203" pitchFamily="34" charset="0"/>
                </a:rPr>
                <a:t>Query relational/non-relational</a:t>
              </a:r>
            </a:p>
          </p:txBody>
        </p:sp>
        <p:grpSp>
          <p:nvGrpSpPr>
            <p:cNvPr id="224" name="Group 223"/>
            <p:cNvGrpSpPr>
              <a:grpSpLocks noChangeAspect="1"/>
            </p:cNvGrpSpPr>
            <p:nvPr/>
          </p:nvGrpSpPr>
          <p:grpSpPr>
            <a:xfrm>
              <a:off x="406528" y="3272934"/>
              <a:ext cx="1122639" cy="1928720"/>
              <a:chOff x="2084909" y="1203272"/>
              <a:chExt cx="532238" cy="914399"/>
            </a:xfrm>
            <a:solidFill>
              <a:schemeClr val="accent4"/>
            </a:solidFill>
          </p:grpSpPr>
          <p:sp>
            <p:nvSpPr>
              <p:cNvPr id="225" name="Freeform 22"/>
              <p:cNvSpPr>
                <a:spLocks/>
              </p:cNvSpPr>
              <p:nvPr/>
            </p:nvSpPr>
            <p:spPr bwMode="auto">
              <a:xfrm>
                <a:off x="2275580" y="1203272"/>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26" name="Freeform 342"/>
              <p:cNvSpPr>
                <a:spLocks/>
              </p:cNvSpPr>
              <p:nvPr/>
            </p:nvSpPr>
            <p:spPr bwMode="auto">
              <a:xfrm>
                <a:off x="2169314" y="1305716"/>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27" name="Freeform 343"/>
              <p:cNvSpPr>
                <a:spLocks noEditPoints="1"/>
              </p:cNvSpPr>
              <p:nvPr/>
            </p:nvSpPr>
            <p:spPr bwMode="auto">
              <a:xfrm>
                <a:off x="2084909" y="1408157"/>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grpSp>
        <p:grpSp>
          <p:nvGrpSpPr>
            <p:cNvPr id="228" name="Group 227"/>
            <p:cNvGrpSpPr>
              <a:grpSpLocks noChangeAspect="1"/>
            </p:cNvGrpSpPr>
            <p:nvPr/>
          </p:nvGrpSpPr>
          <p:grpSpPr>
            <a:xfrm>
              <a:off x="1682337" y="3230084"/>
              <a:ext cx="610571" cy="1014541"/>
              <a:chOff x="2066845" y="1182973"/>
              <a:chExt cx="550301" cy="914401"/>
            </a:xfrm>
            <a:solidFill>
              <a:schemeClr val="accent4"/>
            </a:solidFill>
          </p:grpSpPr>
          <p:sp>
            <p:nvSpPr>
              <p:cNvPr id="229" name="Freeform 22"/>
              <p:cNvSpPr>
                <a:spLocks/>
              </p:cNvSpPr>
              <p:nvPr/>
            </p:nvSpPr>
            <p:spPr bwMode="auto">
              <a:xfrm>
                <a:off x="2275579" y="1182973"/>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30" name="Freeform 342"/>
              <p:cNvSpPr>
                <a:spLocks/>
              </p:cNvSpPr>
              <p:nvPr/>
            </p:nvSpPr>
            <p:spPr bwMode="auto">
              <a:xfrm>
                <a:off x="2169315" y="1285417"/>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31" name="Freeform 343"/>
              <p:cNvSpPr>
                <a:spLocks noEditPoints="1"/>
              </p:cNvSpPr>
              <p:nvPr/>
            </p:nvSpPr>
            <p:spPr bwMode="auto">
              <a:xfrm>
                <a:off x="2066845" y="1387860"/>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grpSp>
        <p:sp>
          <p:nvSpPr>
            <p:cNvPr id="262" name="Freeform 261"/>
            <p:cNvSpPr/>
            <p:nvPr/>
          </p:nvSpPr>
          <p:spPr bwMode="auto">
            <a:xfrm rot="7010332">
              <a:off x="570803" y="462086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Freeform 262"/>
            <p:cNvSpPr/>
            <p:nvPr/>
          </p:nvSpPr>
          <p:spPr bwMode="auto">
            <a:xfrm rot="7010332">
              <a:off x="1764702" y="3956526"/>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2" name="Group 201"/>
            <p:cNvGrpSpPr>
              <a:grpSpLocks noChangeAspect="1"/>
            </p:cNvGrpSpPr>
            <p:nvPr/>
          </p:nvGrpSpPr>
          <p:grpSpPr>
            <a:xfrm>
              <a:off x="2471680" y="3361189"/>
              <a:ext cx="395451" cy="369245"/>
              <a:chOff x="-5364163" y="-2738437"/>
              <a:chExt cx="4327525" cy="4054475"/>
            </a:xfrm>
            <a:solidFill>
              <a:schemeClr val="accent4"/>
            </a:solidFill>
          </p:grpSpPr>
          <p:sp>
            <p:nvSpPr>
              <p:cNvPr id="203"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4"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5"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6"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7"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8"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9"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1"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2"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3"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4"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5"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6"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7"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grpSp>
        <p:grpSp>
          <p:nvGrpSpPr>
            <p:cNvPr id="18" name="Group 17"/>
            <p:cNvGrpSpPr/>
            <p:nvPr/>
          </p:nvGrpSpPr>
          <p:grpSpPr>
            <a:xfrm>
              <a:off x="1860620" y="4256425"/>
              <a:ext cx="830935" cy="560216"/>
              <a:chOff x="1758405" y="4256542"/>
              <a:chExt cx="831053" cy="560295"/>
            </a:xfrm>
          </p:grpSpPr>
          <p:sp>
            <p:nvSpPr>
              <p:cNvPr id="9" name="Flowchart: Magnetic Disk 8"/>
              <p:cNvSpPr/>
              <p:nvPr/>
            </p:nvSpPr>
            <p:spPr bwMode="auto">
              <a:xfrm>
                <a:off x="1758405" y="4256542"/>
                <a:ext cx="381046" cy="560295"/>
              </a:xfrm>
              <a:prstGeom prst="flowChartMagneticDisk">
                <a:avLst/>
              </a:pr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16" name="Oval 15"/>
              <p:cNvSpPr/>
              <p:nvPr/>
            </p:nvSpPr>
            <p:spPr bwMode="auto">
              <a:xfrm>
                <a:off x="1793848" y="428024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9" name="Flowchart: Magnetic Disk 188"/>
              <p:cNvSpPr/>
              <p:nvPr/>
            </p:nvSpPr>
            <p:spPr bwMode="auto">
              <a:xfrm>
                <a:off x="2208412" y="4256542"/>
                <a:ext cx="381046" cy="560295"/>
              </a:xfrm>
              <a:prstGeom prst="flowChartMagneticDisk">
                <a:avLst/>
              </a:pr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190" name="Oval 189"/>
              <p:cNvSpPr/>
              <p:nvPr/>
            </p:nvSpPr>
            <p:spPr bwMode="auto">
              <a:xfrm>
                <a:off x="2246461" y="428024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extBox 1"/>
          <p:cNvSpPr txBox="1"/>
          <p:nvPr/>
        </p:nvSpPr>
        <p:spPr>
          <a:xfrm>
            <a:off x="-101334" y="-2116112"/>
            <a:ext cx="7109879" cy="815608"/>
          </a:xfrm>
          <a:prstGeom prst="rect">
            <a:avLst/>
          </a:prstGeom>
          <a:noFill/>
        </p:spPr>
        <p:txBody>
          <a:bodyPr wrap="square" lIns="457200" tIns="91440" rtlCol="0">
            <a:spAutoFit/>
          </a:bodyPr>
          <a:lstStyle/>
          <a:p>
            <a:r>
              <a:rPr lang="en-US" sz="4400" spc="-100" dirty="0">
                <a:latin typeface="Segoe UI Light" panose="020B0502040204020203" pitchFamily="34" charset="0"/>
                <a:cs typeface="Segoe UI Light" panose="020B0502040204020203" pitchFamily="34" charset="0"/>
              </a:rPr>
              <a:t>Azure SQL Data Warehouse</a:t>
            </a:r>
          </a:p>
        </p:txBody>
      </p:sp>
      <p:grpSp>
        <p:nvGrpSpPr>
          <p:cNvPr id="31" name="Group 30"/>
          <p:cNvGrpSpPr/>
          <p:nvPr/>
        </p:nvGrpSpPr>
        <p:grpSpPr>
          <a:xfrm>
            <a:off x="7334005" y="2883577"/>
            <a:ext cx="4903614" cy="3733331"/>
            <a:chOff x="7334005" y="2456194"/>
            <a:chExt cx="4903614" cy="3733331"/>
          </a:xfrm>
        </p:grpSpPr>
        <p:cxnSp>
          <p:nvCxnSpPr>
            <p:cNvPr id="23" name="Straight Connector 22"/>
            <p:cNvCxnSpPr/>
            <p:nvPr/>
          </p:nvCxnSpPr>
          <p:spPr>
            <a:xfrm>
              <a:off x="10298209" y="3931425"/>
              <a:ext cx="657378" cy="123657"/>
            </a:xfrm>
            <a:prstGeom prst="line">
              <a:avLst/>
            </a:prstGeom>
            <a:ln w="19050" cap="rnd">
              <a:solidFill>
                <a:srgbClr val="0072C6"/>
              </a:solidFill>
              <a:prstDash val="sysDot"/>
              <a:roun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0647459" y="3601225"/>
              <a:ext cx="271811" cy="359114"/>
            </a:xfrm>
            <a:prstGeom prst="line">
              <a:avLst/>
            </a:prstGeom>
            <a:ln w="19050" cap="rnd">
              <a:solidFill>
                <a:srgbClr val="0072C6"/>
              </a:solidFill>
              <a:prstDash val="sysDot"/>
              <a:round/>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74" idx="4"/>
            </p:cNvCxnSpPr>
            <p:nvPr/>
          </p:nvCxnSpPr>
          <p:spPr>
            <a:xfrm>
              <a:off x="10961481" y="3565465"/>
              <a:ext cx="45689" cy="452181"/>
            </a:xfrm>
            <a:prstGeom prst="line">
              <a:avLst/>
            </a:prstGeom>
            <a:ln w="19050" cap="rnd">
              <a:solidFill>
                <a:srgbClr val="0072C6"/>
              </a:solidFill>
              <a:prstDash val="sysDot"/>
              <a:round/>
            </a:ln>
          </p:spPr>
          <p:style>
            <a:lnRef idx="1">
              <a:schemeClr val="accent1"/>
            </a:lnRef>
            <a:fillRef idx="0">
              <a:schemeClr val="accent1"/>
            </a:fillRef>
            <a:effectRef idx="0">
              <a:schemeClr val="accent1"/>
            </a:effectRef>
            <a:fontRef idx="minor">
              <a:schemeClr val="tx1"/>
            </a:fontRef>
          </p:style>
        </p:cxnSp>
        <p:sp>
          <p:nvSpPr>
            <p:cNvPr id="116" name="Freeform 115"/>
            <p:cNvSpPr>
              <a:spLocks noChangeAspect="1"/>
            </p:cNvSpPr>
            <p:nvPr/>
          </p:nvSpPr>
          <p:spPr bwMode="black">
            <a:xfrm flipH="1">
              <a:off x="9427163" y="4287664"/>
              <a:ext cx="995639" cy="63898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grpSp>
          <p:nvGrpSpPr>
            <p:cNvPr id="181" name="Group 180"/>
            <p:cNvGrpSpPr/>
            <p:nvPr/>
          </p:nvGrpSpPr>
          <p:grpSpPr>
            <a:xfrm>
              <a:off x="10311126" y="3391004"/>
              <a:ext cx="1365394" cy="1875299"/>
              <a:chOff x="7324547" y="2925514"/>
              <a:chExt cx="2702882" cy="3712270"/>
            </a:xfrm>
          </p:grpSpPr>
          <p:sp>
            <p:nvSpPr>
              <p:cNvPr id="183" name="Freeform 182"/>
              <p:cNvSpPr/>
              <p:nvPr/>
            </p:nvSpPr>
            <p:spPr>
              <a:xfrm rot="19220912" flipH="1">
                <a:off x="8934276" y="2925514"/>
                <a:ext cx="1093153" cy="2800057"/>
              </a:xfrm>
              <a:custGeom>
                <a:avLst/>
                <a:gdLst>
                  <a:gd name="connsiteX0" fmla="*/ 810735 w 1093153"/>
                  <a:gd name="connsiteY0" fmla="*/ 155547 h 2800057"/>
                  <a:gd name="connsiteX1" fmla="*/ 505794 w 1093153"/>
                  <a:gd name="connsiteY1" fmla="*/ 951171 h 2800057"/>
                  <a:gd name="connsiteX2" fmla="*/ 524517 w 1093153"/>
                  <a:gd name="connsiteY2" fmla="*/ 1030725 h 2800057"/>
                  <a:gd name="connsiteX3" fmla="*/ 474619 w 1093153"/>
                  <a:gd name="connsiteY3" fmla="*/ 1030835 h 2800057"/>
                  <a:gd name="connsiteX4" fmla="*/ 190565 w 1093153"/>
                  <a:gd name="connsiteY4" fmla="*/ 1149459 h 2800057"/>
                  <a:gd name="connsiteX5" fmla="*/ 121152 w 1093153"/>
                  <a:gd name="connsiteY5" fmla="*/ 1890873 h 2800057"/>
                  <a:gd name="connsiteX6" fmla="*/ 176965 w 1093153"/>
                  <a:gd name="connsiteY6" fmla="*/ 1948713 h 2800057"/>
                  <a:gd name="connsiteX7" fmla="*/ 154483 w 1093153"/>
                  <a:gd name="connsiteY7" fmla="*/ 2066317 h 2800057"/>
                  <a:gd name="connsiteX8" fmla="*/ 305967 w 1093153"/>
                  <a:gd name="connsiteY8" fmla="*/ 2557157 h 2800057"/>
                  <a:gd name="connsiteX9" fmla="*/ 1031812 w 1093153"/>
                  <a:gd name="connsiteY9" fmla="*/ 2766828 h 2800057"/>
                  <a:gd name="connsiteX10" fmla="*/ 1047434 w 1093153"/>
                  <a:gd name="connsiteY10" fmla="*/ 2760162 h 2800057"/>
                  <a:gd name="connsiteX11" fmla="*/ 1047434 w 1093153"/>
                  <a:gd name="connsiteY11" fmla="*/ 2757022 h 2800057"/>
                  <a:gd name="connsiteX12" fmla="*/ 1093153 w 1093153"/>
                  <a:gd name="connsiteY12" fmla="*/ 2740651 h 2800057"/>
                  <a:gd name="connsiteX13" fmla="*/ 1093152 w 1093153"/>
                  <a:gd name="connsiteY13" fmla="*/ 0 h 2800057"/>
                  <a:gd name="connsiteX14" fmla="*/ 1038667 w 1093153"/>
                  <a:gd name="connsiteY14" fmla="*/ 16234 h 2800057"/>
                  <a:gd name="connsiteX15" fmla="*/ 1038667 w 1093153"/>
                  <a:gd name="connsiteY15" fmla="*/ 19347 h 2800057"/>
                  <a:gd name="connsiteX16" fmla="*/ 1034416 w 1093153"/>
                  <a:gd name="connsiteY16" fmla="*/ 20856 h 2800057"/>
                  <a:gd name="connsiteX17" fmla="*/ 810735 w 1093153"/>
                  <a:gd name="connsiteY17" fmla="*/ 155547 h 280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3153" h="2800057">
                    <a:moveTo>
                      <a:pt x="810735" y="155547"/>
                    </a:moveTo>
                    <a:cubicBezTo>
                      <a:pt x="568466" y="356335"/>
                      <a:pt x="463119" y="661062"/>
                      <a:pt x="505794" y="951171"/>
                    </a:cubicBezTo>
                    <a:lnTo>
                      <a:pt x="524517" y="1030725"/>
                    </a:lnTo>
                    <a:lnTo>
                      <a:pt x="474619" y="1030835"/>
                    </a:lnTo>
                    <a:cubicBezTo>
                      <a:pt x="373686" y="1040747"/>
                      <a:pt x="274529" y="1079870"/>
                      <a:pt x="190565" y="1149459"/>
                    </a:cubicBezTo>
                    <a:cubicBezTo>
                      <a:pt x="-33340" y="1335026"/>
                      <a:pt x="-64417" y="1666970"/>
                      <a:pt x="121152" y="1890873"/>
                    </a:cubicBezTo>
                    <a:lnTo>
                      <a:pt x="176965" y="1948713"/>
                    </a:lnTo>
                    <a:lnTo>
                      <a:pt x="154483" y="2066317"/>
                    </a:lnTo>
                    <a:cubicBezTo>
                      <a:pt x="138471" y="2237335"/>
                      <a:pt x="187701" y="2414459"/>
                      <a:pt x="305967" y="2557157"/>
                    </a:cubicBezTo>
                    <a:cubicBezTo>
                      <a:pt x="487061" y="2775663"/>
                      <a:pt x="777522" y="2850095"/>
                      <a:pt x="1031812" y="2766828"/>
                    </a:cubicBezTo>
                    <a:lnTo>
                      <a:pt x="1047434" y="2760162"/>
                    </a:lnTo>
                    <a:lnTo>
                      <a:pt x="1047434" y="2757022"/>
                    </a:lnTo>
                    <a:lnTo>
                      <a:pt x="1093153" y="2740651"/>
                    </a:lnTo>
                    <a:lnTo>
                      <a:pt x="1093152" y="0"/>
                    </a:lnTo>
                    <a:lnTo>
                      <a:pt x="1038667" y="16234"/>
                    </a:lnTo>
                    <a:lnTo>
                      <a:pt x="1038667" y="19347"/>
                    </a:lnTo>
                    <a:lnTo>
                      <a:pt x="1034416" y="20856"/>
                    </a:lnTo>
                    <a:cubicBezTo>
                      <a:pt x="955436" y="53368"/>
                      <a:pt x="879954" y="98179"/>
                      <a:pt x="810735" y="155547"/>
                    </a:cubicBezTo>
                    <a:close/>
                  </a:path>
                </a:pathLst>
              </a:custGeom>
              <a:solidFill>
                <a:srgbClr val="2EA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183"/>
              <p:cNvSpPr/>
              <p:nvPr/>
            </p:nvSpPr>
            <p:spPr>
              <a:xfrm rot="19220912" flipH="1">
                <a:off x="7324547" y="3852923"/>
                <a:ext cx="1937154" cy="2784861"/>
              </a:xfrm>
              <a:custGeom>
                <a:avLst/>
                <a:gdLst>
                  <a:gd name="connsiteX0" fmla="*/ 0 w 1937154"/>
                  <a:gd name="connsiteY0" fmla="*/ 44210 h 2784861"/>
                  <a:gd name="connsiteX1" fmla="*/ 1 w 1937154"/>
                  <a:gd name="connsiteY1" fmla="*/ 2784861 h 2784861"/>
                  <a:gd name="connsiteX2" fmla="*/ 45003 w 1937154"/>
                  <a:gd name="connsiteY2" fmla="*/ 2765657 h 2784861"/>
                  <a:gd name="connsiteX3" fmla="*/ 130127 w 1937154"/>
                  <a:gd name="connsiteY3" fmla="*/ 2708466 h 2784861"/>
                  <a:gd name="connsiteX4" fmla="*/ 132264 w 1937154"/>
                  <a:gd name="connsiteY4" fmla="*/ 2711044 h 2784861"/>
                  <a:gd name="connsiteX5" fmla="*/ 157839 w 1937154"/>
                  <a:gd name="connsiteY5" fmla="*/ 2689848 h 2784861"/>
                  <a:gd name="connsiteX6" fmla="*/ 157847 w 1937154"/>
                  <a:gd name="connsiteY6" fmla="*/ 2689842 h 2784861"/>
                  <a:gd name="connsiteX7" fmla="*/ 157854 w 1937154"/>
                  <a:gd name="connsiteY7" fmla="*/ 2689835 h 2784861"/>
                  <a:gd name="connsiteX8" fmla="*/ 1694246 w 1937154"/>
                  <a:gd name="connsiteY8" fmla="*/ 1416495 h 2784861"/>
                  <a:gd name="connsiteX9" fmla="*/ 1694254 w 1937154"/>
                  <a:gd name="connsiteY9" fmla="*/ 1416489 h 2784861"/>
                  <a:gd name="connsiteX10" fmla="*/ 1694261 w 1937154"/>
                  <a:gd name="connsiteY10" fmla="*/ 1416482 h 2784861"/>
                  <a:gd name="connsiteX11" fmla="*/ 1731547 w 1937154"/>
                  <a:gd name="connsiteY11" fmla="*/ 1385580 h 2784861"/>
                  <a:gd name="connsiteX12" fmla="*/ 1728432 w 1937154"/>
                  <a:gd name="connsiteY12" fmla="*/ 1381821 h 2784861"/>
                  <a:gd name="connsiteX13" fmla="*/ 1789698 w 1937154"/>
                  <a:gd name="connsiteY13" fmla="*/ 1319678 h 2784861"/>
                  <a:gd name="connsiteX14" fmla="*/ 1782729 w 1937154"/>
                  <a:gd name="connsiteY14" fmla="*/ 471457 h 2784861"/>
                  <a:gd name="connsiteX15" fmla="*/ 950543 w 1937154"/>
                  <a:gd name="connsiteY15" fmla="*/ 307167 h 2784861"/>
                  <a:gd name="connsiteX16" fmla="*/ 940037 w 1937154"/>
                  <a:gd name="connsiteY16" fmla="*/ 314224 h 2784861"/>
                  <a:gd name="connsiteX17" fmla="*/ 940022 w 1937154"/>
                  <a:gd name="connsiteY17" fmla="*/ 314203 h 2784861"/>
                  <a:gd name="connsiteX18" fmla="*/ 21307 w 1937154"/>
                  <a:gd name="connsiteY18" fmla="*/ 36645 h 2784861"/>
                  <a:gd name="connsiteX19" fmla="*/ 0 w 1937154"/>
                  <a:gd name="connsiteY19" fmla="*/ 44210 h 278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37154" h="2784861">
                    <a:moveTo>
                      <a:pt x="0" y="44210"/>
                    </a:moveTo>
                    <a:lnTo>
                      <a:pt x="1" y="2784861"/>
                    </a:lnTo>
                    <a:lnTo>
                      <a:pt x="45003" y="2765657"/>
                    </a:lnTo>
                    <a:lnTo>
                      <a:pt x="130127" y="2708466"/>
                    </a:lnTo>
                    <a:lnTo>
                      <a:pt x="132264" y="2711044"/>
                    </a:lnTo>
                    <a:lnTo>
                      <a:pt x="157839" y="2689848"/>
                    </a:lnTo>
                    <a:lnTo>
                      <a:pt x="157847" y="2689842"/>
                    </a:lnTo>
                    <a:lnTo>
                      <a:pt x="157854" y="2689835"/>
                    </a:lnTo>
                    <a:lnTo>
                      <a:pt x="1694246" y="1416495"/>
                    </a:lnTo>
                    <a:lnTo>
                      <a:pt x="1694254" y="1416489"/>
                    </a:lnTo>
                    <a:lnTo>
                      <a:pt x="1694261" y="1416482"/>
                    </a:lnTo>
                    <a:lnTo>
                      <a:pt x="1731547" y="1385580"/>
                    </a:lnTo>
                    <a:lnTo>
                      <a:pt x="1728432" y="1381821"/>
                    </a:lnTo>
                    <a:lnTo>
                      <a:pt x="1789698" y="1319678"/>
                    </a:lnTo>
                    <a:cubicBezTo>
                      <a:pt x="1985237" y="1076333"/>
                      <a:pt x="1989695" y="721178"/>
                      <a:pt x="1782729" y="471457"/>
                    </a:cubicBezTo>
                    <a:cubicBezTo>
                      <a:pt x="1575764" y="221736"/>
                      <a:pt x="1225954" y="160193"/>
                      <a:pt x="950543" y="307167"/>
                    </a:cubicBezTo>
                    <a:lnTo>
                      <a:pt x="940037" y="314224"/>
                    </a:lnTo>
                    <a:lnTo>
                      <a:pt x="940022" y="314203"/>
                    </a:lnTo>
                    <a:cubicBezTo>
                      <a:pt x="710549" y="37325"/>
                      <a:pt x="345322" y="-60717"/>
                      <a:pt x="21307" y="36645"/>
                    </a:cubicBezTo>
                    <a:lnTo>
                      <a:pt x="0" y="44210"/>
                    </a:lnTo>
                    <a:close/>
                  </a:path>
                </a:pathLst>
              </a:custGeom>
              <a:solidFill>
                <a:srgbClr val="209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Freeform 9"/>
            <p:cNvSpPr>
              <a:spLocks noChangeAspect="1" noEditPoints="1"/>
            </p:cNvSpPr>
            <p:nvPr/>
          </p:nvSpPr>
          <p:spPr bwMode="black">
            <a:xfrm>
              <a:off x="10600176" y="3994754"/>
              <a:ext cx="851132" cy="69012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2 LINE 2"/>
            <p:cNvSpPr/>
            <p:nvPr/>
          </p:nvSpPr>
          <p:spPr bwMode="auto">
            <a:xfrm flipH="1">
              <a:off x="73340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0070C0"/>
              </a:solidFill>
              <a:prstDash val="solid"/>
              <a:headEnd type="none" w="med" len="med"/>
              <a:tailEnd type="none" w="med" len="med"/>
            </a:ln>
            <a:effectLst/>
          </p:spPr>
          <p:txBody>
            <a:bodyPr rtlCol="0" anchor="ctr"/>
            <a:lstStyle/>
            <a:p>
              <a:pPr algn="ctr" defTabSz="914367"/>
              <a:endParaRPr lang="en-US" sz="1696" kern="0" dirty="0">
                <a:solidFill>
                  <a:srgbClr val="FFFFFF"/>
                </a:solidFill>
              </a:endParaRPr>
            </a:p>
          </p:txBody>
        </p:sp>
        <p:grpSp>
          <p:nvGrpSpPr>
            <p:cNvPr id="250" name="2 GEAR"/>
            <p:cNvGrpSpPr/>
            <p:nvPr/>
          </p:nvGrpSpPr>
          <p:grpSpPr>
            <a:xfrm>
              <a:off x="7586602" y="2469332"/>
              <a:ext cx="676257" cy="704819"/>
              <a:chOff x="3427632" y="3858620"/>
              <a:chExt cx="676353" cy="704919"/>
            </a:xfrm>
          </p:grpSpPr>
          <p:sp>
            <p:nvSpPr>
              <p:cNvPr id="251" name="Oval 250"/>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52" name="Group 251"/>
              <p:cNvGrpSpPr/>
              <p:nvPr/>
            </p:nvGrpSpPr>
            <p:grpSpPr>
              <a:xfrm>
                <a:off x="3427632" y="3858620"/>
                <a:ext cx="676353" cy="704919"/>
                <a:chOff x="14154282" y="2732561"/>
                <a:chExt cx="1671361" cy="1714515"/>
              </a:xfrm>
            </p:grpSpPr>
            <p:sp>
              <p:nvSpPr>
                <p:cNvPr id="253" name="Freeform 25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54" name="Oval 25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12" name="Rectangle 11"/>
            <p:cNvSpPr/>
            <p:nvPr/>
          </p:nvSpPr>
          <p:spPr bwMode="auto">
            <a:xfrm>
              <a:off x="8610999" y="2456194"/>
              <a:ext cx="3358746" cy="7590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Market-leading price &amp; performance</a:t>
              </a:r>
            </a:p>
          </p:txBody>
        </p:sp>
        <p:sp>
          <p:nvSpPr>
            <p:cNvPr id="15" name="TextBox 14"/>
            <p:cNvSpPr txBox="1"/>
            <p:nvPr/>
          </p:nvSpPr>
          <p:spPr>
            <a:xfrm>
              <a:off x="8557813" y="4913319"/>
              <a:ext cx="3679806" cy="1276206"/>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367">
                <a:spcAft>
                  <a:spcPts val="800"/>
                </a:spcAft>
              </a:pPr>
              <a:r>
                <a:rPr lang="en-US" dirty="0">
                  <a:solidFill>
                    <a:schemeClr val="tx1"/>
                  </a:solidFill>
                  <a:latin typeface="Segoe UI" panose="020B0502040204020203" pitchFamily="34" charset="0"/>
                  <a:cs typeface="Segoe UI" panose="020B0502040204020203" pitchFamily="34" charset="0"/>
                </a:rPr>
                <a:t>Use simple billing compute and storage</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Pay for what you need, when you need it with dynamic pause</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Bring DW to the cloud without rewriting</a:t>
              </a:r>
            </a:p>
          </p:txBody>
        </p:sp>
        <p:grpSp>
          <p:nvGrpSpPr>
            <p:cNvPr id="161" name="Group 160"/>
            <p:cNvGrpSpPr>
              <a:grpSpLocks noChangeAspect="1"/>
            </p:cNvGrpSpPr>
            <p:nvPr/>
          </p:nvGrpSpPr>
          <p:grpSpPr>
            <a:xfrm>
              <a:off x="9829228" y="3571742"/>
              <a:ext cx="511893" cy="511895"/>
              <a:chOff x="4322558" y="-150269"/>
              <a:chExt cx="300538" cy="300538"/>
            </a:xfrm>
          </p:grpSpPr>
          <p:sp>
            <p:nvSpPr>
              <p:cNvPr id="162" name="Oval 161"/>
              <p:cNvSpPr/>
              <p:nvPr/>
            </p:nvSpPr>
            <p:spPr>
              <a:xfrm>
                <a:off x="4322558" y="-150269"/>
                <a:ext cx="300538" cy="300538"/>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nvGrpSpPr>
              <p:cNvPr id="163" name="Group 162"/>
              <p:cNvGrpSpPr>
                <a:grpSpLocks noChangeAspect="1"/>
              </p:cNvGrpSpPr>
              <p:nvPr/>
            </p:nvGrpSpPr>
            <p:grpSpPr>
              <a:xfrm>
                <a:off x="4384955" y="-98434"/>
                <a:ext cx="175744" cy="196869"/>
                <a:chOff x="-459430" y="-5122871"/>
                <a:chExt cx="1512104" cy="1693868"/>
              </a:xfrm>
            </p:grpSpPr>
            <p:sp>
              <p:nvSpPr>
                <p:cNvPr id="164" name="Freeform 163"/>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6E0F4"/>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65" name="Freeform 164"/>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72C6"/>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66" name="Freeform 165"/>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2060"/>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grpSp>
        <p:grpSp>
          <p:nvGrpSpPr>
            <p:cNvPr id="167" name="Group 166"/>
            <p:cNvGrpSpPr>
              <a:grpSpLocks noChangeAspect="1"/>
            </p:cNvGrpSpPr>
            <p:nvPr/>
          </p:nvGrpSpPr>
          <p:grpSpPr>
            <a:xfrm>
              <a:off x="10348488" y="3301741"/>
              <a:ext cx="345820" cy="345821"/>
              <a:chOff x="4322558" y="-150269"/>
              <a:chExt cx="300538" cy="300538"/>
            </a:xfrm>
          </p:grpSpPr>
          <p:sp>
            <p:nvSpPr>
              <p:cNvPr id="168" name="Oval 167"/>
              <p:cNvSpPr/>
              <p:nvPr/>
            </p:nvSpPr>
            <p:spPr>
              <a:xfrm>
                <a:off x="4322558" y="-150269"/>
                <a:ext cx="300538" cy="300538"/>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nvGrpSpPr>
              <p:cNvPr id="169" name="Group 168"/>
              <p:cNvGrpSpPr>
                <a:grpSpLocks noChangeAspect="1"/>
              </p:cNvGrpSpPr>
              <p:nvPr/>
            </p:nvGrpSpPr>
            <p:grpSpPr>
              <a:xfrm>
                <a:off x="4384955" y="-98434"/>
                <a:ext cx="175744" cy="196869"/>
                <a:chOff x="-459430" y="-5122871"/>
                <a:chExt cx="1512104" cy="1693868"/>
              </a:xfrm>
            </p:grpSpPr>
            <p:sp>
              <p:nvSpPr>
                <p:cNvPr id="170" name="Freeform 169"/>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6E0F4"/>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1" name="Freeform 170"/>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72C6"/>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2" name="Freeform 171"/>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2060"/>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grpSp>
        <p:grpSp>
          <p:nvGrpSpPr>
            <p:cNvPr id="173" name="Group 172"/>
            <p:cNvGrpSpPr>
              <a:grpSpLocks noChangeAspect="1"/>
            </p:cNvGrpSpPr>
            <p:nvPr/>
          </p:nvGrpSpPr>
          <p:grpSpPr>
            <a:xfrm>
              <a:off x="10835629" y="3313761"/>
              <a:ext cx="251704" cy="251704"/>
              <a:chOff x="4322558" y="-150269"/>
              <a:chExt cx="300538" cy="300538"/>
            </a:xfrm>
            <a:solidFill>
              <a:srgbClr val="FEBE1A"/>
            </a:solidFill>
          </p:grpSpPr>
          <p:sp>
            <p:nvSpPr>
              <p:cNvPr id="174" name="Oval 173"/>
              <p:cNvSpPr/>
              <p:nvPr/>
            </p:nvSpPr>
            <p:spPr>
              <a:xfrm>
                <a:off x="4322558" y="-150269"/>
                <a:ext cx="300538" cy="300538"/>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algn="ctr" defTabSz="506845">
                  <a:defRPr/>
                </a:pPr>
                <a:endParaRPr lang="en-US" dirty="0"/>
              </a:p>
            </p:txBody>
          </p:sp>
          <p:grpSp>
            <p:nvGrpSpPr>
              <p:cNvPr id="175" name="Group 174"/>
              <p:cNvGrpSpPr>
                <a:grpSpLocks noChangeAspect="1"/>
              </p:cNvGrpSpPr>
              <p:nvPr/>
            </p:nvGrpSpPr>
            <p:grpSpPr>
              <a:xfrm>
                <a:off x="4384955" y="-98434"/>
                <a:ext cx="175744" cy="196869"/>
                <a:chOff x="-459430" y="-5122871"/>
                <a:chExt cx="1512104" cy="1693868"/>
              </a:xfrm>
              <a:grpFill/>
            </p:grpSpPr>
            <p:sp>
              <p:nvSpPr>
                <p:cNvPr id="176" name="Freeform 17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6E0F4"/>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7" name="Freeform 17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72C6"/>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8" name="Freeform 17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2060"/>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grpSp>
        <p:sp>
          <p:nvSpPr>
            <p:cNvPr id="182" name="TextBox 181"/>
            <p:cNvSpPr txBox="1"/>
            <p:nvPr/>
          </p:nvSpPr>
          <p:spPr>
            <a:xfrm>
              <a:off x="10903520" y="4384996"/>
              <a:ext cx="1020448" cy="307777"/>
            </a:xfrm>
            <a:prstGeom prst="rect">
              <a:avLst/>
            </a:prstGeom>
            <a:noFill/>
          </p:spPr>
          <p:txBody>
            <a:bodyPr wrap="square" rtlCol="0">
              <a:spAutoFit/>
            </a:bodyPr>
            <a:lstStyle/>
            <a:p>
              <a:pPr algn="ctr"/>
              <a:r>
                <a:rPr lang="en-US" sz="1400" dirty="0">
                  <a:solidFill>
                    <a:schemeClr val="bg1"/>
                  </a:solidFill>
                </a:rPr>
                <a:t>Azure</a:t>
              </a:r>
            </a:p>
          </p:txBody>
        </p:sp>
      </p:grpSp>
    </p:spTree>
    <p:extLst>
      <p:ext uri="{BB962C8B-B14F-4D97-AF65-F5344CB8AC3E}">
        <p14:creationId xmlns:p14="http://schemas.microsoft.com/office/powerpoint/2010/main" val="323793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7"/>
                                        </p:tgtEl>
                                        <p:attrNameLst>
                                          <p:attrName>style.visibility</p:attrName>
                                        </p:attrNameLst>
                                      </p:cBhvr>
                                      <p:to>
                                        <p:strVal val="visible"/>
                                      </p:to>
                                    </p:set>
                                    <p:animEffect transition="in" filter="fade">
                                      <p:cBhvr>
                                        <p:cTn id="12" dur="500"/>
                                        <p:tgtEl>
                                          <p:spTgt spid="25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5DF846-EDAB-462F-A4EF-3AF635144541}"/>
              </a:ext>
            </a:extLst>
          </p:cNvPr>
          <p:cNvPicPr>
            <a:picLocks noChangeAspect="1"/>
          </p:cNvPicPr>
          <p:nvPr/>
        </p:nvPicPr>
        <p:blipFill>
          <a:blip r:embed="rId3"/>
          <a:stretch>
            <a:fillRect/>
          </a:stretch>
        </p:blipFill>
        <p:spPr>
          <a:xfrm>
            <a:off x="385684" y="1338943"/>
            <a:ext cx="9917766" cy="5489027"/>
          </a:xfrm>
          <a:prstGeom prst="rect">
            <a:avLst/>
          </a:prstGeom>
        </p:spPr>
      </p:pic>
      <p:sp>
        <p:nvSpPr>
          <p:cNvPr id="5" name="Title 1">
            <a:extLst>
              <a:ext uri="{FF2B5EF4-FFF2-40B4-BE49-F238E27FC236}">
                <a16:creationId xmlns:a16="http://schemas.microsoft.com/office/drawing/2014/main" id="{CA034E33-D45D-4F16-A6FC-34F680301381}"/>
              </a:ext>
            </a:extLst>
          </p:cNvPr>
          <p:cNvSpPr txBox="1">
            <a:spLocks/>
          </p:cNvSpPr>
          <p:nvPr/>
        </p:nvSpPr>
        <p:spPr>
          <a:xfrm>
            <a:off x="270067" y="247871"/>
            <a:ext cx="11654187" cy="10910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n>
                  <a:solidFill>
                    <a:srgbClr val="FFFFFF">
                      <a:alpha val="0"/>
                    </a:srgbClr>
                  </a:solidFill>
                </a:ln>
                <a:solidFill>
                  <a:schemeClr val="tx2"/>
                </a:solidFill>
                <a:ea typeface="Segoe UI" pitchFamily="34" charset="0"/>
              </a:rPr>
              <a:t>Azure </a:t>
            </a:r>
            <a:r>
              <a:rPr lang="en-US" strike="sngStrike" dirty="0">
                <a:ln>
                  <a:solidFill>
                    <a:srgbClr val="FFFFFF">
                      <a:alpha val="0"/>
                    </a:srgbClr>
                  </a:solidFill>
                </a:ln>
                <a:solidFill>
                  <a:schemeClr val="tx2"/>
                </a:solidFill>
                <a:ea typeface="Segoe UI" pitchFamily="34" charset="0"/>
              </a:rPr>
              <a:t>SQL Data Warehouse</a:t>
            </a:r>
            <a:r>
              <a:rPr lang="en-US" dirty="0">
                <a:ln>
                  <a:solidFill>
                    <a:srgbClr val="FFFFFF">
                      <a:alpha val="0"/>
                    </a:srgbClr>
                  </a:solidFill>
                </a:ln>
                <a:solidFill>
                  <a:schemeClr val="tx2"/>
                </a:solidFill>
                <a:ea typeface="Segoe UI" pitchFamily="34" charset="0"/>
              </a:rPr>
              <a:t> Synapse Analytics</a:t>
            </a:r>
            <a:br>
              <a:rPr lang="en-US" sz="10700" dirty="0">
                <a:ln>
                  <a:solidFill>
                    <a:srgbClr val="FFFFFF">
                      <a:alpha val="0"/>
                    </a:srgbClr>
                  </a:solidFill>
                </a:ln>
                <a:ea typeface="Segoe UI" pitchFamily="34" charset="0"/>
              </a:rPr>
            </a:br>
            <a:r>
              <a:rPr lang="en-US" sz="2800" dirty="0">
                <a:gradFill>
                  <a:gsLst>
                    <a:gs pos="4386">
                      <a:schemeClr val="accent5"/>
                    </a:gs>
                    <a:gs pos="36000">
                      <a:schemeClr val="accent5"/>
                    </a:gs>
                  </a:gsLst>
                  <a:lin ang="5400000" scaled="0"/>
                </a:gradFill>
              </a:rPr>
              <a:t>Azure SQL DW evolved</a:t>
            </a:r>
            <a:endParaRPr lang="en-US" sz="2600" dirty="0">
              <a:gradFill>
                <a:gsLst>
                  <a:gs pos="4386">
                    <a:schemeClr val="accent5"/>
                  </a:gs>
                  <a:gs pos="36000">
                    <a:schemeClr val="accent5"/>
                  </a:gs>
                </a:gsLst>
                <a:lin ang="5400000" scaled="0"/>
              </a:gradFill>
            </a:endParaRPr>
          </a:p>
        </p:txBody>
      </p:sp>
    </p:spTree>
    <p:extLst>
      <p:ext uri="{BB962C8B-B14F-4D97-AF65-F5344CB8AC3E}">
        <p14:creationId xmlns:p14="http://schemas.microsoft.com/office/powerpoint/2010/main" val="1690523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marL="0" marR="0" lvl="0" indent="0" algn="l" defTabSz="797968"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Integrated data platform for BI, AI and continuous intelligence</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783" y="3938017"/>
            <a:ext cx="1252192" cy="41532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6896"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762"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2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94"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8140"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Date Storage &amp; Encryption Keys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Where is my data stored?</a:t>
            </a:r>
          </a:p>
          <a:p>
            <a:endParaRPr lang="en-US" sz="2800" dirty="0"/>
          </a:p>
          <a:p>
            <a:pPr marL="0" indent="0">
              <a:buNone/>
            </a:pPr>
            <a:r>
              <a:rPr lang="en-US" sz="2400" dirty="0"/>
              <a:t>Power BI encrypts data </a:t>
            </a:r>
          </a:p>
          <a:p>
            <a:pPr marL="0" indent="0">
              <a:buNone/>
            </a:pPr>
            <a:r>
              <a:rPr lang="en-US" sz="2400" dirty="0"/>
              <a:t>at-rest &amp; in-process</a:t>
            </a:r>
          </a:p>
          <a:p>
            <a:pPr marL="0" indent="0">
              <a:buNone/>
            </a:pPr>
            <a:endParaRPr lang="en-US" sz="2800" dirty="0"/>
          </a:p>
          <a:p>
            <a:pPr marL="0" indent="0">
              <a:buNone/>
            </a:pPr>
            <a:r>
              <a:rPr lang="en-US" sz="2400" dirty="0"/>
              <a:t>The encryption keys….</a:t>
            </a:r>
          </a:p>
          <a:p>
            <a:r>
              <a:rPr lang="en-US" sz="2400" dirty="0"/>
              <a:t>to Azure Blob keys are stored, encrypted, in a separate location in the Power BI service. </a:t>
            </a:r>
          </a:p>
          <a:p>
            <a:r>
              <a:rPr lang="en-US" sz="2400" dirty="0"/>
              <a:t>for Azure SQL Database, TDE technology is managed by Azure SQL itself.</a:t>
            </a:r>
          </a:p>
          <a:p>
            <a:r>
              <a:rPr lang="en-US" sz="2400" dirty="0"/>
              <a:t>for Data Movement service and on premises Gateway are stored:</a:t>
            </a:r>
          </a:p>
          <a:p>
            <a:pPr lvl="1"/>
            <a:r>
              <a:rPr lang="en-US" sz="1800" dirty="0"/>
              <a:t>On-prem data sources: In the on-premise Gateway on customer’s infrastructure</a:t>
            </a:r>
          </a:p>
          <a:p>
            <a:pPr lvl="1"/>
            <a:r>
              <a:rPr lang="en-US" sz="1800" dirty="0"/>
              <a:t>Cloud-based data sources: In the Data Movement Role</a:t>
            </a:r>
          </a:p>
          <a:p>
            <a:r>
              <a:rPr lang="en-US" sz="2400" dirty="0"/>
              <a:t>Power BI Premium offers additional BYOK encryption options for datasets</a:t>
            </a:r>
          </a:p>
        </p:txBody>
      </p:sp>
      <p:pic>
        <p:nvPicPr>
          <p:cNvPr id="6" name="Picture 5"/>
          <p:cNvPicPr>
            <a:picLocks noChangeAspect="1"/>
          </p:cNvPicPr>
          <p:nvPr/>
        </p:nvPicPr>
        <p:blipFill>
          <a:blip r:embed="rId3"/>
          <a:stretch>
            <a:fillRect/>
          </a:stretch>
        </p:blipFill>
        <p:spPr>
          <a:xfrm>
            <a:off x="4015093" y="1365832"/>
            <a:ext cx="1318907" cy="1540779"/>
          </a:xfrm>
          <a:prstGeom prst="rect">
            <a:avLst/>
          </a:prstGeom>
        </p:spPr>
      </p:pic>
      <p:pic>
        <p:nvPicPr>
          <p:cNvPr id="7" name="Picture 6"/>
          <p:cNvPicPr>
            <a:picLocks noChangeAspect="1"/>
          </p:cNvPicPr>
          <p:nvPr/>
        </p:nvPicPr>
        <p:blipFill>
          <a:blip r:embed="rId4"/>
          <a:stretch>
            <a:fillRect/>
          </a:stretch>
        </p:blipFill>
        <p:spPr>
          <a:xfrm>
            <a:off x="5673248" y="1245484"/>
            <a:ext cx="5766752" cy="1781473"/>
          </a:xfrm>
          <a:prstGeom prst="rect">
            <a:avLst/>
          </a:prstGeom>
          <a:ln>
            <a:solidFill>
              <a:schemeClr val="accent1"/>
            </a:solidFill>
          </a:ln>
        </p:spPr>
      </p:pic>
    </p:spTree>
    <p:extLst>
      <p:ext uri="{BB962C8B-B14F-4D97-AF65-F5344CB8AC3E}">
        <p14:creationId xmlns:p14="http://schemas.microsoft.com/office/powerpoint/2010/main" val="82397878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 Embedding Content</a:t>
            </a:r>
            <a:br>
              <a:rPr lang="en-US" dirty="0"/>
            </a:br>
            <a:r>
              <a:rPr lang="en-US" sz="3200" dirty="0">
                <a:solidFill>
                  <a:schemeClr val="tx1"/>
                </a:solidFill>
              </a:rPr>
              <a:t>Overview</a:t>
            </a:r>
          </a:p>
        </p:txBody>
      </p:sp>
      <p:sp>
        <p:nvSpPr>
          <p:cNvPr id="5" name="Text Placeholder 2"/>
          <p:cNvSpPr txBox="1">
            <a:spLocks/>
          </p:cNvSpPr>
          <p:nvPr/>
        </p:nvSpPr>
        <p:spPr>
          <a:xfrm>
            <a:off x="421641" y="1518233"/>
            <a:ext cx="11351828" cy="371575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Concepts</a:t>
            </a:r>
          </a:p>
          <a:p>
            <a:pPr lvl="1"/>
            <a:r>
              <a:rPr lang="en-US" sz="1800" dirty="0"/>
              <a:t>Power BI can be embedded into other applications – via a set of APIs e.g.,</a:t>
            </a:r>
          </a:p>
          <a:p>
            <a:pPr lvl="2"/>
            <a:r>
              <a:rPr lang="en-US" sz="1400" dirty="0" err="1"/>
              <a:t>Javascript</a:t>
            </a:r>
            <a:endParaRPr lang="en-US" sz="1400" dirty="0"/>
          </a:p>
          <a:p>
            <a:pPr lvl="2"/>
            <a:r>
              <a:rPr lang="en-US" sz="1400" dirty="0"/>
              <a:t>REST</a:t>
            </a:r>
          </a:p>
          <a:p>
            <a:pPr lvl="1"/>
            <a:r>
              <a:rPr lang="en-US" sz="1800" dirty="0"/>
              <a:t>Embedding Power BI can be accomplished through</a:t>
            </a:r>
          </a:p>
          <a:p>
            <a:pPr lvl="2"/>
            <a:r>
              <a:rPr lang="en-US" sz="1400" dirty="0"/>
              <a:t>the Power BI service (SaaS) – including the Power BI Premium capacities</a:t>
            </a:r>
          </a:p>
          <a:p>
            <a:pPr lvl="2"/>
            <a:r>
              <a:rPr lang="en-US" sz="1400" dirty="0"/>
              <a:t>the Power BI Embedded service in Azure (PaaS) – i.e. the “A” </a:t>
            </a:r>
            <a:r>
              <a:rPr lang="en-US" sz="1400" dirty="0">
                <a:hlinkClick r:id="rId3"/>
              </a:rPr>
              <a:t>SKUs</a:t>
            </a:r>
            <a:endParaRPr lang="en-US" sz="1800" dirty="0"/>
          </a:p>
          <a:p>
            <a:pPr lvl="1"/>
            <a:r>
              <a:rPr lang="en-US" sz="1800" dirty="0"/>
              <a:t>When embedding PBI content in another application, end-users can be</a:t>
            </a:r>
          </a:p>
          <a:p>
            <a:pPr lvl="2"/>
            <a:r>
              <a:rPr lang="en-US" sz="1400" dirty="0"/>
              <a:t>authenticated in the application itself (embedding for your customers / App owns data)</a:t>
            </a:r>
          </a:p>
          <a:p>
            <a:pPr lvl="2"/>
            <a:r>
              <a:rPr lang="en-US" sz="1400" dirty="0"/>
              <a:t>authenticated by the PBI service itself (embedding for your organization / User owns data)</a:t>
            </a:r>
          </a:p>
          <a:p>
            <a:pPr lvl="1"/>
            <a:r>
              <a:rPr lang="en-US" sz="1800" dirty="0"/>
              <a:t>Some of the things you can do* with the Embedding APIs….</a:t>
            </a:r>
          </a:p>
          <a:p>
            <a:pPr lvl="2"/>
            <a:r>
              <a:rPr lang="en-US" sz="1400" dirty="0"/>
              <a:t>Specify the user-name/role (embedding for your customers)</a:t>
            </a:r>
          </a:p>
          <a:p>
            <a:pPr lvl="2"/>
            <a:r>
              <a:rPr lang="en-US" sz="1400" dirty="0"/>
              <a:t>Embed a dashboard, dashboard tile, report, report visual</a:t>
            </a:r>
          </a:p>
          <a:p>
            <a:pPr lvl="2"/>
            <a:r>
              <a:rPr lang="en-US" sz="1400" dirty="0"/>
              <a:t>Pass in filter and/or slicer values</a:t>
            </a:r>
          </a:p>
          <a:p>
            <a:pPr lvl="2"/>
            <a:r>
              <a:rPr lang="en-US" sz="1400" dirty="0"/>
              <a:t>Listen for events</a:t>
            </a:r>
          </a:p>
        </p:txBody>
      </p:sp>
      <p:sp>
        <p:nvSpPr>
          <p:cNvPr id="6" name="Rectangle 5">
            <a:extLst>
              <a:ext uri="{FF2B5EF4-FFF2-40B4-BE49-F238E27FC236}">
                <a16:creationId xmlns:a16="http://schemas.microsoft.com/office/drawing/2014/main" id="{B3BC39B6-7146-41BF-9FE3-13231088B698}"/>
              </a:ext>
            </a:extLst>
          </p:cNvPr>
          <p:cNvSpPr/>
          <p:nvPr/>
        </p:nvSpPr>
        <p:spPr>
          <a:xfrm>
            <a:off x="377588" y="6517776"/>
            <a:ext cx="11204812" cy="307777"/>
          </a:xfrm>
          <a:prstGeom prst="rect">
            <a:avLst/>
          </a:prstGeom>
        </p:spPr>
        <p:txBody>
          <a:bodyPr wrap="square">
            <a:spAutoFit/>
          </a:bodyPr>
          <a:lstStyle/>
          <a:p>
            <a:r>
              <a:rPr lang="en-US" sz="1400" dirty="0"/>
              <a:t>https://docs.microsoft.com/en-us/power-bi/developer/embedded/embedding</a:t>
            </a:r>
          </a:p>
        </p:txBody>
      </p:sp>
      <p:sp>
        <p:nvSpPr>
          <p:cNvPr id="7" name="Rectangle 6">
            <a:extLst>
              <a:ext uri="{FF2B5EF4-FFF2-40B4-BE49-F238E27FC236}">
                <a16:creationId xmlns:a16="http://schemas.microsoft.com/office/drawing/2014/main" id="{8DD83A18-256F-46FD-96E5-2755227ABD6C}"/>
              </a:ext>
            </a:extLst>
          </p:cNvPr>
          <p:cNvSpPr/>
          <p:nvPr/>
        </p:nvSpPr>
        <p:spPr>
          <a:xfrm>
            <a:off x="8493456" y="6086773"/>
            <a:ext cx="3744036" cy="646331"/>
          </a:xfrm>
          <a:prstGeom prst="rect">
            <a:avLst/>
          </a:prstGeom>
        </p:spPr>
        <p:txBody>
          <a:bodyPr wrap="square">
            <a:spAutoFit/>
          </a:bodyPr>
          <a:lstStyle/>
          <a:p>
            <a:pPr marL="182880" lvl="1" indent="0">
              <a:buNone/>
            </a:pPr>
            <a:r>
              <a:rPr lang="en-US" sz="1200" dirty="0"/>
              <a:t>*Note – the on-premise PBIRS supports a simple means of </a:t>
            </a:r>
            <a:r>
              <a:rPr lang="en-US" sz="1200" dirty="0">
                <a:hlinkClick r:id="rId4"/>
              </a:rPr>
              <a:t>embedding</a:t>
            </a:r>
            <a:r>
              <a:rPr lang="en-US" sz="1200" dirty="0"/>
              <a:t> content via an iframe and URL link/parameters</a:t>
            </a:r>
          </a:p>
        </p:txBody>
      </p:sp>
    </p:spTree>
    <p:extLst>
      <p:ext uri="{BB962C8B-B14F-4D97-AF65-F5344CB8AC3E}">
        <p14:creationId xmlns:p14="http://schemas.microsoft.com/office/powerpoint/2010/main" val="37729417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Embedding</a:t>
            </a:r>
            <a:br>
              <a:rPr lang="en-US" dirty="0"/>
            </a:br>
            <a:r>
              <a:rPr lang="en-US" sz="3200" dirty="0">
                <a:solidFill>
                  <a:schemeClr val="tx1"/>
                </a:solidFill>
              </a:rPr>
              <a:t>Getting Started</a:t>
            </a:r>
          </a:p>
        </p:txBody>
      </p:sp>
      <p:sp>
        <p:nvSpPr>
          <p:cNvPr id="5" name="Text Placeholder 2"/>
          <p:cNvSpPr txBox="1">
            <a:spLocks/>
          </p:cNvSpPr>
          <p:nvPr/>
        </p:nvSpPr>
        <p:spPr>
          <a:xfrm>
            <a:off x="421641" y="1518233"/>
            <a:ext cx="4418765" cy="371575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Choose a SKU</a:t>
            </a:r>
          </a:p>
          <a:p>
            <a:r>
              <a:rPr lang="en-US" sz="2000" dirty="0"/>
              <a:t>Choose an authentication approach</a:t>
            </a:r>
          </a:p>
          <a:p>
            <a:r>
              <a:rPr lang="en-US" sz="2000" dirty="0"/>
              <a:t>Choose a data connectivity option</a:t>
            </a:r>
            <a:endParaRPr lang="en-US" sz="1600" dirty="0"/>
          </a:p>
        </p:txBody>
      </p:sp>
      <p:sp>
        <p:nvSpPr>
          <p:cNvPr id="6" name="Rectangle 5">
            <a:extLst>
              <a:ext uri="{FF2B5EF4-FFF2-40B4-BE49-F238E27FC236}">
                <a16:creationId xmlns:a16="http://schemas.microsoft.com/office/drawing/2014/main" id="{B3BC39B6-7146-41BF-9FE3-13231088B698}"/>
              </a:ext>
            </a:extLst>
          </p:cNvPr>
          <p:cNvSpPr/>
          <p:nvPr/>
        </p:nvSpPr>
        <p:spPr>
          <a:xfrm>
            <a:off x="377588" y="6517776"/>
            <a:ext cx="11204812" cy="307777"/>
          </a:xfrm>
          <a:prstGeom prst="rect">
            <a:avLst/>
          </a:prstGeom>
        </p:spPr>
        <p:txBody>
          <a:bodyPr wrap="square">
            <a:spAutoFit/>
          </a:bodyPr>
          <a:lstStyle/>
          <a:p>
            <a:r>
              <a:rPr lang="en-US" sz="1400" dirty="0"/>
              <a:t>https://docs.microsoft.com/en-us/power-bi/developer/embedded/embedding</a:t>
            </a:r>
          </a:p>
        </p:txBody>
      </p:sp>
      <p:pic>
        <p:nvPicPr>
          <p:cNvPr id="3" name="Picture 2">
            <a:extLst>
              <a:ext uri="{FF2B5EF4-FFF2-40B4-BE49-F238E27FC236}">
                <a16:creationId xmlns:a16="http://schemas.microsoft.com/office/drawing/2014/main" id="{D5662827-E8AB-479C-8B04-F88FA6EBF369}"/>
              </a:ext>
            </a:extLst>
          </p:cNvPr>
          <p:cNvPicPr>
            <a:picLocks noChangeAspect="1"/>
          </p:cNvPicPr>
          <p:nvPr/>
        </p:nvPicPr>
        <p:blipFill>
          <a:blip r:embed="rId3"/>
          <a:stretch>
            <a:fillRect/>
          </a:stretch>
        </p:blipFill>
        <p:spPr>
          <a:xfrm>
            <a:off x="6787372" y="1189176"/>
            <a:ext cx="5135388" cy="3041068"/>
          </a:xfrm>
          <a:prstGeom prst="rect">
            <a:avLst/>
          </a:prstGeom>
        </p:spPr>
      </p:pic>
      <p:pic>
        <p:nvPicPr>
          <p:cNvPr id="4" name="Picture 3">
            <a:extLst>
              <a:ext uri="{FF2B5EF4-FFF2-40B4-BE49-F238E27FC236}">
                <a16:creationId xmlns:a16="http://schemas.microsoft.com/office/drawing/2014/main" id="{79EDE14B-5981-432B-A3DD-FA8E964273E3}"/>
              </a:ext>
            </a:extLst>
          </p:cNvPr>
          <p:cNvPicPr>
            <a:picLocks noChangeAspect="1"/>
          </p:cNvPicPr>
          <p:nvPr/>
        </p:nvPicPr>
        <p:blipFill>
          <a:blip r:embed="rId4"/>
          <a:stretch>
            <a:fillRect/>
          </a:stretch>
        </p:blipFill>
        <p:spPr>
          <a:xfrm>
            <a:off x="7119582" y="4385802"/>
            <a:ext cx="4694830" cy="2285862"/>
          </a:xfrm>
          <a:prstGeom prst="rect">
            <a:avLst/>
          </a:prstGeom>
        </p:spPr>
      </p:pic>
    </p:spTree>
    <p:extLst>
      <p:ext uri="{BB962C8B-B14F-4D97-AF65-F5344CB8AC3E}">
        <p14:creationId xmlns:p14="http://schemas.microsoft.com/office/powerpoint/2010/main" val="4794545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Data Security: User Data Access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Data Access can be considered a subset of authorization (what you can do)</a:t>
            </a:r>
          </a:p>
          <a:p>
            <a:r>
              <a:rPr lang="en-US" sz="2800" dirty="0"/>
              <a:t>Some data access requirements can be handled with item-level sharing e.g.,</a:t>
            </a:r>
          </a:p>
          <a:p>
            <a:pPr lvl="1"/>
            <a:r>
              <a:rPr lang="en-US" sz="2000" dirty="0"/>
              <a:t>Share a dashboard or reports for read-only access with a user or group</a:t>
            </a:r>
          </a:p>
          <a:p>
            <a:pPr lvl="1"/>
            <a:r>
              <a:rPr lang="en-US" sz="2000" dirty="0"/>
              <a:t>Share a collection of dashboards/reports (via an App) with a user or group</a:t>
            </a:r>
          </a:p>
          <a:p>
            <a:pPr lvl="1"/>
            <a:r>
              <a:rPr lang="en-US" sz="2000" dirty="0"/>
              <a:t>Assign membership in a workspace (e.g., viewer, contributor, admin) to allow a user/group to view and/or modify dashboards/reports/datasets</a:t>
            </a:r>
          </a:p>
          <a:p>
            <a:pPr lvl="1"/>
            <a:r>
              <a:rPr lang="en-US" sz="2000" dirty="0"/>
              <a:t>Note:  knowing whether an item has been shared/viewed/exported is handled via PBI monitoring capabilities (covered in subsequent slides)</a:t>
            </a:r>
          </a:p>
          <a:p>
            <a:r>
              <a:rPr lang="en-US" sz="2800" dirty="0"/>
              <a:t>Other use-cases require more granular data access rules e.g.,</a:t>
            </a:r>
          </a:p>
          <a:p>
            <a:pPr lvl="1"/>
            <a:r>
              <a:rPr lang="en-US" sz="2000" dirty="0"/>
              <a:t>We both can view a report - you can only see North America sales, &amp; I should see South America; Fred the admin can see everything</a:t>
            </a:r>
          </a:p>
          <a:p>
            <a:pPr lvl="1"/>
            <a:r>
              <a:rPr lang="en-US" sz="2000" dirty="0"/>
              <a:t>This is referred to as row-level security (RLS) aka dynamic security</a:t>
            </a:r>
            <a:endParaRPr lang="en-US" sz="2800" dirty="0"/>
          </a:p>
          <a:p>
            <a:endParaRPr lang="en-US" sz="2800" dirty="0"/>
          </a:p>
        </p:txBody>
      </p:sp>
    </p:spTree>
    <p:extLst>
      <p:ext uri="{BB962C8B-B14F-4D97-AF65-F5344CB8AC3E}">
        <p14:creationId xmlns:p14="http://schemas.microsoft.com/office/powerpoint/2010/main" val="13634975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Data Security: RLS Overview</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Imported datasets</a:t>
            </a:r>
          </a:p>
          <a:p>
            <a:pPr lvl="1"/>
            <a:r>
              <a:rPr lang="en-US" sz="2000" dirty="0"/>
              <a:t>RLS can be defined as part of the authoring/publishing process (next slide)</a:t>
            </a:r>
          </a:p>
          <a:p>
            <a:r>
              <a:rPr lang="en-US" sz="2800" dirty="0"/>
              <a:t>Direct Query datasets</a:t>
            </a:r>
          </a:p>
          <a:p>
            <a:pPr lvl="1"/>
            <a:r>
              <a:rPr lang="en-US" sz="2000" dirty="0"/>
              <a:t>RLS can be defined as part of the .</a:t>
            </a:r>
            <a:r>
              <a:rPr lang="en-US" sz="2000" dirty="0" err="1"/>
              <a:t>pbix</a:t>
            </a:r>
            <a:r>
              <a:rPr lang="en-US" sz="2000" dirty="0"/>
              <a:t> file (next slide)</a:t>
            </a:r>
          </a:p>
          <a:p>
            <a:pPr lvl="1"/>
            <a:r>
              <a:rPr lang="en-US" sz="2000" dirty="0"/>
              <a:t>RLS can alternatively by handled by an “RLS-enabled” data sources, which means…</a:t>
            </a:r>
          </a:p>
          <a:p>
            <a:pPr lvl="2"/>
            <a:r>
              <a:rPr lang="en-US" sz="1600" dirty="0"/>
              <a:t>The back-end data source implements some form of RLS</a:t>
            </a:r>
          </a:p>
          <a:p>
            <a:pPr lvl="2"/>
            <a:r>
              <a:rPr lang="en-US" sz="1600" dirty="0"/>
              <a:t>Power BI can pass (or impersonate) the user credentials when connecting to the data source (i.e. Single Sign On – SSO)</a:t>
            </a:r>
          </a:p>
          <a:p>
            <a:r>
              <a:rPr lang="en-US" sz="2800" dirty="0"/>
              <a:t>RLS-enabled data sources</a:t>
            </a:r>
          </a:p>
          <a:p>
            <a:pPr lvl="1"/>
            <a:r>
              <a:rPr lang="en-US" sz="2000" dirty="0"/>
              <a:t>Data presented is based on permissions of the user who is accessing the report/dashboard, etc. </a:t>
            </a:r>
          </a:p>
          <a:p>
            <a:pPr lvl="1"/>
            <a:r>
              <a:rPr lang="en-US" sz="2000" dirty="0"/>
              <a:t>SSO is available for several on-prem DirectQuery data sources (e.g., SQL Server, SAP Hana/BW, Oracle, Teradata, Spark, Impala) - </a:t>
            </a:r>
            <a:r>
              <a:rPr lang="en-US" sz="2000" dirty="0">
                <a:hlinkClick r:id="rId3"/>
              </a:rPr>
              <a:t>https://docs.microsoft.com/en-us/power-bi/service-gateway-sso-overview</a:t>
            </a:r>
            <a:r>
              <a:rPr lang="en-US" sz="2000" dirty="0"/>
              <a:t> </a:t>
            </a:r>
          </a:p>
          <a:p>
            <a:pPr lvl="1"/>
            <a:r>
              <a:rPr lang="en-US" sz="2000" dirty="0"/>
              <a:t>SSO is also available for some cloud-based sources (e.g., Azure SQL DB, Azure Synapse Analytics)</a:t>
            </a:r>
          </a:p>
          <a:p>
            <a:pPr lvl="1"/>
            <a:endParaRPr lang="en-US" sz="2000" dirty="0"/>
          </a:p>
          <a:p>
            <a:endParaRPr lang="en-US" sz="2800" dirty="0"/>
          </a:p>
          <a:p>
            <a:endParaRPr lang="en-US" sz="2800" dirty="0"/>
          </a:p>
        </p:txBody>
      </p:sp>
    </p:spTree>
    <p:extLst>
      <p:ext uri="{BB962C8B-B14F-4D97-AF65-F5344CB8AC3E}">
        <p14:creationId xmlns:p14="http://schemas.microsoft.com/office/powerpoint/2010/main" val="9207317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Row Level Security (RLS) for SSAS/PBI Datasets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SQL/Azure Analysis Services is a RLS-enabled data source</a:t>
            </a:r>
          </a:p>
          <a:p>
            <a:pPr lvl="1"/>
            <a:r>
              <a:rPr lang="en-US" sz="2000" dirty="0"/>
              <a:t>Analysis Services allows data to be secured based on a user’s Role, and via Row Filters (if configured)</a:t>
            </a:r>
          </a:p>
          <a:p>
            <a:pPr lvl="1"/>
            <a:r>
              <a:rPr lang="en-US" sz="2000" dirty="0"/>
              <a:t>Power BI can emit the username used to sign into the PBI service (</a:t>
            </a:r>
            <a:r>
              <a:rPr lang="en-US" sz="2000" dirty="0" err="1"/>
              <a:t>UserPrincipalName</a:t>
            </a:r>
            <a:r>
              <a:rPr lang="en-US" sz="2000" dirty="0"/>
              <a:t>) via Analysis Services’ </a:t>
            </a:r>
            <a:r>
              <a:rPr lang="en-US" sz="2000" dirty="0" err="1"/>
              <a:t>EffectiveUserName</a:t>
            </a:r>
            <a:r>
              <a:rPr lang="en-US" sz="2000" dirty="0"/>
              <a:t> option – which is used to impersonate the user and set role mappings/RLS</a:t>
            </a:r>
          </a:p>
          <a:p>
            <a:r>
              <a:rPr lang="en-US" sz="2800" dirty="0"/>
              <a:t>Role-Level Security is also available for an imported/direct query dataset</a:t>
            </a:r>
          </a:p>
          <a:p>
            <a:pPr lvl="1"/>
            <a:r>
              <a:rPr lang="en-US" sz="2000" dirty="0"/>
              <a:t>You configure Roles and define RLS for the dataset in The PBI Desktop</a:t>
            </a:r>
          </a:p>
          <a:p>
            <a:pPr lvl="1"/>
            <a:r>
              <a:rPr lang="en-US" sz="2000" dirty="0"/>
              <a:t>You then map users to roles within PowerBI.com (i.e. after the Desktop file has been published)</a:t>
            </a:r>
          </a:p>
          <a:p>
            <a:pPr lvl="1"/>
            <a:r>
              <a:rPr lang="en-US" sz="2000" dirty="0"/>
              <a:t>Note: be aware of performance implications for direct query datasets (additional filter on each query)</a:t>
            </a:r>
            <a:endParaRPr lang="en-US" sz="2800" dirty="0"/>
          </a:p>
          <a:p>
            <a:endParaRPr lang="en-US" sz="2800" dirty="0"/>
          </a:p>
          <a:p>
            <a:endParaRPr lang="en-US" sz="2800" dirty="0"/>
          </a:p>
        </p:txBody>
      </p:sp>
      <p:pic>
        <p:nvPicPr>
          <p:cNvPr id="5" name="Picture 4"/>
          <p:cNvPicPr>
            <a:picLocks noChangeAspect="1"/>
          </p:cNvPicPr>
          <p:nvPr/>
        </p:nvPicPr>
        <p:blipFill>
          <a:blip r:embed="rId3"/>
          <a:stretch>
            <a:fillRect/>
          </a:stretch>
        </p:blipFill>
        <p:spPr>
          <a:xfrm>
            <a:off x="269240" y="4917526"/>
            <a:ext cx="7296150" cy="2307832"/>
          </a:xfrm>
          <a:prstGeom prst="rect">
            <a:avLst/>
          </a:prstGeom>
          <a:noFill/>
          <a:ln>
            <a:solidFill>
              <a:schemeClr val="accent1"/>
            </a:solidFill>
          </a:ln>
        </p:spPr>
      </p:pic>
      <p:pic>
        <p:nvPicPr>
          <p:cNvPr id="4" name="Picture 3"/>
          <p:cNvPicPr>
            <a:picLocks noChangeAspect="1"/>
          </p:cNvPicPr>
          <p:nvPr/>
        </p:nvPicPr>
        <p:blipFill>
          <a:blip r:embed="rId4"/>
          <a:stretch>
            <a:fillRect/>
          </a:stretch>
        </p:blipFill>
        <p:spPr>
          <a:xfrm>
            <a:off x="7016837" y="5017474"/>
            <a:ext cx="4755843" cy="1819803"/>
          </a:xfrm>
          <a:prstGeom prst="rect">
            <a:avLst/>
          </a:prstGeom>
          <a:ln>
            <a:solidFill>
              <a:schemeClr val="accent1"/>
            </a:solidFill>
          </a:ln>
        </p:spPr>
      </p:pic>
      <p:sp>
        <p:nvSpPr>
          <p:cNvPr id="6" name="Rectangle 5"/>
          <p:cNvSpPr/>
          <p:nvPr/>
        </p:nvSpPr>
        <p:spPr>
          <a:xfrm>
            <a:off x="2421873" y="4617811"/>
            <a:ext cx="2990883" cy="369332"/>
          </a:xfrm>
          <a:prstGeom prst="rect">
            <a:avLst/>
          </a:prstGeom>
        </p:spPr>
        <p:txBody>
          <a:bodyPr wrap="none">
            <a:spAutoFit/>
          </a:bodyPr>
          <a:lstStyle/>
          <a:p>
            <a:r>
              <a:rPr lang="en-US" dirty="0"/>
              <a:t>Define Roles in the Desktop</a:t>
            </a:r>
          </a:p>
        </p:txBody>
      </p:sp>
      <p:sp>
        <p:nvSpPr>
          <p:cNvPr id="7" name="Rectangle 6"/>
          <p:cNvSpPr/>
          <p:nvPr/>
        </p:nvSpPr>
        <p:spPr>
          <a:xfrm>
            <a:off x="8048267" y="4642794"/>
            <a:ext cx="2692981" cy="369332"/>
          </a:xfrm>
          <a:prstGeom prst="rect">
            <a:avLst/>
          </a:prstGeom>
        </p:spPr>
        <p:txBody>
          <a:bodyPr wrap="none">
            <a:spAutoFit/>
          </a:bodyPr>
          <a:lstStyle/>
          <a:p>
            <a:r>
              <a:rPr lang="en-US" dirty="0"/>
              <a:t>Map Users in the Service</a:t>
            </a:r>
          </a:p>
        </p:txBody>
      </p:sp>
    </p:spTree>
    <p:extLst>
      <p:ext uri="{BB962C8B-B14F-4D97-AF65-F5344CB8AC3E}">
        <p14:creationId xmlns:p14="http://schemas.microsoft.com/office/powerpoint/2010/main" val="23013664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Row Level Security (RLS) – Enterprise Design-Pattern</a:t>
            </a:r>
          </a:p>
        </p:txBody>
      </p:sp>
      <p:sp>
        <p:nvSpPr>
          <p:cNvPr id="3" name="Text Placeholder 2"/>
          <p:cNvSpPr txBox="1">
            <a:spLocks/>
          </p:cNvSpPr>
          <p:nvPr/>
        </p:nvSpPr>
        <p:spPr>
          <a:xfrm>
            <a:off x="269242" y="1365832"/>
            <a:ext cx="6703760"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Secure (as needed) source files in Azure Storage via ACLs and least privileges</a:t>
            </a:r>
          </a:p>
          <a:p>
            <a:r>
              <a:rPr lang="en-US" sz="2800" dirty="0"/>
              <a:t>Populate and Maintain Security Tables in Data Warehouse</a:t>
            </a:r>
          </a:p>
          <a:p>
            <a:pPr lvl="1"/>
            <a:r>
              <a:rPr lang="en-US" sz="1600" dirty="0">
                <a:hlinkClick r:id="rId3"/>
              </a:rPr>
              <a:t>Row-Level Security - SQL Server | Microsoft Docs</a:t>
            </a:r>
            <a:endParaRPr lang="en-US" sz="1600" dirty="0"/>
          </a:p>
          <a:p>
            <a:pPr lvl="1"/>
            <a:r>
              <a:rPr lang="en-US" sz="1600" dirty="0">
                <a:hlinkClick r:id="rId4"/>
              </a:rPr>
              <a:t>Row-Level Security: Performance and common patterns - Microsoft Tech Community</a:t>
            </a:r>
            <a:endParaRPr lang="en-US" sz="2000" dirty="0"/>
          </a:p>
          <a:p>
            <a:r>
              <a:rPr lang="en-US" sz="2800" dirty="0"/>
              <a:t>Create Function &amp; Security Policy</a:t>
            </a:r>
          </a:p>
          <a:p>
            <a:r>
              <a:rPr lang="en-US" sz="2800" dirty="0"/>
              <a:t>In Power BI</a:t>
            </a:r>
          </a:p>
          <a:p>
            <a:pPr lvl="1"/>
            <a:r>
              <a:rPr lang="en-US" sz="2000" dirty="0"/>
              <a:t>Direct Query – Use SSO to leverage RLS in Data Warehouse</a:t>
            </a:r>
          </a:p>
          <a:p>
            <a:pPr lvl="1"/>
            <a:r>
              <a:rPr lang="en-US" sz="2000" dirty="0"/>
              <a:t>Import – Import the Security Table; replicate Security Policy with DAX (see prior slide)</a:t>
            </a:r>
          </a:p>
          <a:p>
            <a:endParaRPr lang="en-US" sz="2800" dirty="0"/>
          </a:p>
          <a:p>
            <a:endParaRPr lang="en-US" sz="2800" dirty="0"/>
          </a:p>
        </p:txBody>
      </p:sp>
      <p:pic>
        <p:nvPicPr>
          <p:cNvPr id="9" name="Picture 8">
            <a:extLst>
              <a:ext uri="{FF2B5EF4-FFF2-40B4-BE49-F238E27FC236}">
                <a16:creationId xmlns:a16="http://schemas.microsoft.com/office/drawing/2014/main" id="{AE6A526D-A462-8BE6-A75E-6FB6DF03A56D}"/>
              </a:ext>
            </a:extLst>
          </p:cNvPr>
          <p:cNvPicPr>
            <a:picLocks noChangeAspect="1"/>
          </p:cNvPicPr>
          <p:nvPr/>
        </p:nvPicPr>
        <p:blipFill>
          <a:blip r:embed="rId5"/>
          <a:stretch>
            <a:fillRect/>
          </a:stretch>
        </p:blipFill>
        <p:spPr>
          <a:xfrm>
            <a:off x="7466356" y="1968362"/>
            <a:ext cx="3907895" cy="1295405"/>
          </a:xfrm>
          <a:prstGeom prst="rect">
            <a:avLst/>
          </a:prstGeom>
          <a:ln>
            <a:solidFill>
              <a:schemeClr val="accent1"/>
            </a:solidFill>
          </a:ln>
        </p:spPr>
      </p:pic>
      <p:pic>
        <p:nvPicPr>
          <p:cNvPr id="11" name="Picture 10">
            <a:extLst>
              <a:ext uri="{FF2B5EF4-FFF2-40B4-BE49-F238E27FC236}">
                <a16:creationId xmlns:a16="http://schemas.microsoft.com/office/drawing/2014/main" id="{E9410021-784F-E129-9D04-8C785BD32105}"/>
              </a:ext>
            </a:extLst>
          </p:cNvPr>
          <p:cNvPicPr>
            <a:picLocks noChangeAspect="1"/>
          </p:cNvPicPr>
          <p:nvPr/>
        </p:nvPicPr>
        <p:blipFill>
          <a:blip r:embed="rId6"/>
          <a:stretch>
            <a:fillRect/>
          </a:stretch>
        </p:blipFill>
        <p:spPr>
          <a:xfrm>
            <a:off x="7035356" y="3700756"/>
            <a:ext cx="4938188" cy="2362405"/>
          </a:xfrm>
          <a:prstGeom prst="rect">
            <a:avLst/>
          </a:prstGeom>
          <a:ln>
            <a:solidFill>
              <a:schemeClr val="accent1"/>
            </a:solidFill>
          </a:ln>
        </p:spPr>
      </p:pic>
    </p:spTree>
    <p:extLst>
      <p:ext uri="{BB962C8B-B14F-4D97-AF65-F5344CB8AC3E}">
        <p14:creationId xmlns:p14="http://schemas.microsoft.com/office/powerpoint/2010/main" val="99310817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2.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3.xml><?xml version="1.0" encoding="utf-8"?>
<a:theme xmlns:a="http://schemas.openxmlformats.org/drawingml/2006/main" name="1_Windows Server">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1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7d7829d-a50b-458f-b897-8127b6983ebb">
      <UserInfo>
        <DisplayName/>
        <AccountId xsi:nil="true"/>
        <AccountType/>
      </UserInfo>
    </SharedWithUsers>
    <SharingHintHash xmlns="17d7829d-a50b-458f-b897-8127b6983ebb">2357328</SharingHintHash>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2C731CA9E88524D83ECC1627F829D40" ma:contentTypeVersion="3" ma:contentTypeDescription="Create a new document." ma:contentTypeScope="" ma:versionID="d88b7749f8a89bb5471a89b078aacda7">
  <xsd:schema xmlns:xsd="http://www.w3.org/2001/XMLSchema" xmlns:xs="http://www.w3.org/2001/XMLSchema" xmlns:p="http://schemas.microsoft.com/office/2006/metadata/properties" xmlns:ns3="17d7829d-a50b-458f-b897-8127b6983ebb" targetNamespace="http://schemas.microsoft.com/office/2006/metadata/properties" ma:root="true" ma:fieldsID="435d31936c2c288c3684686abf396c22" ns3:_="">
    <xsd:import namespace="17d7829d-a50b-458f-b897-8127b6983ebb"/>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d7829d-a50b-458f-b897-8127b6983eb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A364D0-8491-449F-B236-9BC46B37F3D7}">
  <ds:schemaRefs>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17d7829d-a50b-458f-b897-8127b6983ebb"/>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C1916D5-B0B9-4D41-A3CD-861326B22CF1}">
  <ds:schemaRefs>
    <ds:schemaRef ds:uri="http://schemas.microsoft.com/sharepoint/v3/contenttype/forms"/>
  </ds:schemaRefs>
</ds:datastoreItem>
</file>

<file path=customXml/itemProps3.xml><?xml version="1.0" encoding="utf-8"?>
<ds:datastoreItem xmlns:ds="http://schemas.openxmlformats.org/officeDocument/2006/customXml" ds:itemID="{A8EF54BB-2E53-489A-A9B1-6B6B48F7C2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d7829d-a50b-458f-b897-8127b6983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6588</Words>
  <Application>Microsoft Office PowerPoint</Application>
  <PresentationFormat>Widescreen</PresentationFormat>
  <Paragraphs>687</Paragraphs>
  <Slides>51</Slides>
  <Notes>49</Notes>
  <HiddenSlides>14</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51</vt:i4>
      </vt:variant>
    </vt:vector>
  </HeadingPairs>
  <TitlesOfParts>
    <vt:vector size="70" baseType="lpstr">
      <vt:lpstr>Arial</vt:lpstr>
      <vt:lpstr>Calibri</vt:lpstr>
      <vt:lpstr>Consolas</vt:lpstr>
      <vt:lpstr>Segoe</vt:lpstr>
      <vt:lpstr>Segoe Light</vt:lpstr>
      <vt:lpstr>Segoe Pro</vt:lpstr>
      <vt:lpstr>Segoe Pro Light</vt:lpstr>
      <vt:lpstr>Segoe Semibold</vt:lpstr>
      <vt:lpstr>Segoe UI</vt:lpstr>
      <vt:lpstr>Segoe UI Black</vt:lpstr>
      <vt:lpstr>Segoe UI Light</vt:lpstr>
      <vt:lpstr>Segoe UI Semibold</vt:lpstr>
      <vt:lpstr>Wingdings</vt:lpstr>
      <vt:lpstr>Power BI Template</vt:lpstr>
      <vt:lpstr>STB Product Families 2015</vt:lpstr>
      <vt:lpstr>1_Windows Server</vt:lpstr>
      <vt:lpstr>1_Power BI Template</vt:lpstr>
      <vt:lpstr>2_LIGHT COLOR TEMPLATE</vt:lpstr>
      <vt:lpstr>think-cell Slide</vt:lpstr>
      <vt:lpstr>Agenda</vt:lpstr>
      <vt:lpstr>Power BI Security Agenda</vt:lpstr>
      <vt:lpstr>Power BI Security User Identity (Authentication)</vt:lpstr>
      <vt:lpstr>Power BI Security User Identity (Authentication)</vt:lpstr>
      <vt:lpstr>Power BI Security Date Storage &amp; Encryption Keys</vt:lpstr>
      <vt:lpstr>Power BI Security Data Security: User Data Access</vt:lpstr>
      <vt:lpstr>Power BI Security Data Security: RLS Overview</vt:lpstr>
      <vt:lpstr>Power BI Security Row Level Security (RLS) for SSAS/PBI Datasets</vt:lpstr>
      <vt:lpstr>Power BI Security Row Level Security (RLS) – Enterprise Design-Pattern</vt:lpstr>
      <vt:lpstr>Power BI Security Collaboration within your organization</vt:lpstr>
      <vt:lpstr>Power BI Security Collaboration outsides of your organization</vt:lpstr>
      <vt:lpstr>Power BI Security Resources</vt:lpstr>
      <vt:lpstr>Power BI Tenant-Level Settings .</vt:lpstr>
      <vt:lpstr>DEMO RLS / Adjusting Tenant Level Settings</vt:lpstr>
      <vt:lpstr>Agenda</vt:lpstr>
      <vt:lpstr>Monitoring and Auditing Overview</vt:lpstr>
      <vt:lpstr>DEMO Custom Solution – Power BI Audit Logs</vt:lpstr>
      <vt:lpstr>Power BI Premium Management Basics</vt:lpstr>
      <vt:lpstr>Power BI Premium Monitoring Basics</vt:lpstr>
      <vt:lpstr>Power BI Premium Capacity Metrics Highlights</vt:lpstr>
      <vt:lpstr>Power BI Premium Capacity Planning, Testing, and Optimization</vt:lpstr>
      <vt:lpstr>DEMO Monitoring Power BI Premium</vt:lpstr>
      <vt:lpstr>Power BI Paginated Reports Getting Started</vt:lpstr>
      <vt:lpstr>Power BI Paginated Reports Data Source &amp; Feature Support</vt:lpstr>
      <vt:lpstr>DEMO Design Paginated Reports</vt:lpstr>
      <vt:lpstr>Power BI Paginated Reports Publishing</vt:lpstr>
      <vt:lpstr>Power BI Paginated Reports Monitoring</vt:lpstr>
      <vt:lpstr>Tabular Monitoring Azure AS</vt:lpstr>
      <vt:lpstr>Tabular Monitoring Getting Started</vt:lpstr>
      <vt:lpstr>Tabular Modeling</vt:lpstr>
      <vt:lpstr>Tabular Modeling</vt:lpstr>
      <vt:lpstr>Power BI Incremental Refresh Overview</vt:lpstr>
      <vt:lpstr>Power BI Hybrid Tables Overview</vt:lpstr>
      <vt:lpstr>Power BI Hybrid Tables Getting Started</vt:lpstr>
      <vt:lpstr>DEMO Hybrid Tables</vt:lpstr>
      <vt:lpstr>DEMO Publish/Manage Paginated Reports</vt:lpstr>
      <vt:lpstr>PowerPoint Presentation</vt:lpstr>
      <vt:lpstr>Power Query The Basics</vt:lpstr>
      <vt:lpstr>DEMO Power Query</vt:lpstr>
      <vt:lpstr>Power Query Fun Stuff (time permitting)</vt:lpstr>
      <vt:lpstr>Handling Large Data Sets Tips/Tricks</vt:lpstr>
      <vt:lpstr>Handling Large Data Sets Imported Models – Getting Started</vt:lpstr>
      <vt:lpstr>DEMO Dax Studio</vt:lpstr>
      <vt:lpstr>Handling Large Data Sets Imported Models – Reduce Model Size</vt:lpstr>
      <vt:lpstr>Handling Large Data Sets Imported Models – Optimizing Processing</vt:lpstr>
      <vt:lpstr>Handling Large Data Sets Dataflows</vt:lpstr>
      <vt:lpstr>PowerPoint Presentation</vt:lpstr>
      <vt:lpstr>PowerPoint Presentation</vt:lpstr>
      <vt:lpstr>Azure Synapse Analytics </vt:lpstr>
      <vt:lpstr>Power BI – Embedding Content Overview</vt:lpstr>
      <vt:lpstr>Power BI Embedding Getting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Platform NDA Strategy Roadmap</dc:title>
  <dc:creator/>
  <cp:keywords>roadmaps; Microsoft SQL Server; Microsoft SQL Server 2012</cp:keywords>
  <cp:lastModifiedBy/>
  <cp:revision>1</cp:revision>
  <dcterms:created xsi:type="dcterms:W3CDTF">2014-08-11T18:29:33Z</dcterms:created>
  <dcterms:modified xsi:type="dcterms:W3CDTF">2023-08-30T20:28:12Z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13;#roadmaps|c99892a3-eeec-40d2-88dd-575a460bdc61;#12;#Microsoft SQL Server|261ba873-f3ab-420e-96d6-e3004596a551;#11;#Microsoft SQL Server 2012|41edbf73-2fbc-4486-9307-7a973f4f9ca7</vt:lpwstr>
  </property>
  <property fmtid="{D5CDD505-2E9C-101B-9397-08002B2CF9AE}" pid="3" name="Order">
    <vt:r8>17778100</vt:r8>
  </property>
  <property fmtid="{D5CDD505-2E9C-101B-9397-08002B2CF9AE}" pid="4" name="_dlc_policyId">
    <vt:lpwstr/>
  </property>
  <property fmtid="{D5CDD505-2E9C-101B-9397-08002B2CF9AE}" pid="5" name="Capabilities">
    <vt:lpwstr/>
  </property>
  <property fmtid="{D5CDD505-2E9C-101B-9397-08002B2CF9AE}" pid="6" name="Region">
    <vt:lpwstr/>
  </property>
  <property fmtid="{D5CDD505-2E9C-101B-9397-08002B2CF9AE}" pid="7" name="Confidentiality">
    <vt:lpwstr>109;#non-disclosure|bbbc96b5-28db-4fa8-9b87-269e6dfb4878</vt:lpwstr>
  </property>
  <property fmtid="{D5CDD505-2E9C-101B-9397-08002B2CF9AE}" pid="8" name="ItemType">
    <vt:lpwstr>10485;#roadmaps|c99892a3-eeec-40d2-88dd-575a460bdc61;#10070;#presentation slides|3ba3fe7b-e0a0-4921-8b33-d25a05c69d10;#17197;#presentations|317da5a4-398e-4c38-b265-afd519770055</vt:lpwstr>
  </property>
  <property fmtid="{D5CDD505-2E9C-101B-9397-08002B2CF9AE}" pid="9" name="ContentTypeId">
    <vt:lpwstr>0x01010062C731CA9E88524D83ECC1627F829D40</vt:lpwstr>
  </property>
  <property fmtid="{D5CDD505-2E9C-101B-9397-08002B2CF9AE}" pid="10" name="WorkflowCreationPath">
    <vt:lpwstr>d3765c0c-e2b5-4307-934b-d5d862e93ab3,7;d3765c0c-e2b5-4307-934b-d5d862e93ab3,7;</vt:lpwstr>
  </property>
  <property fmtid="{D5CDD505-2E9C-101B-9397-08002B2CF9AE}" pid="11" name="Industries">
    <vt:lpwstr/>
  </property>
  <property fmtid="{D5CDD505-2E9C-101B-9397-08002B2CF9AE}" pid="12" name="Roles">
    <vt:lpwstr/>
  </property>
  <property fmtid="{D5CDD505-2E9C-101B-9397-08002B2CF9AE}" pid="13" name="SMSGDomain">
    <vt:lpwstr>13172;#Server and Tools Business|6783548d-8609-4f97-be4a-4ca2616905a6;#19802;#SQL Server Domain|0c0f1824-39dc-4b26-8c74-eff4364b812b;#16098;#Enterprise and Partner Group|b6e10940-8c6c-40cf-9dc4-c224c7da837a;#13755;#Sales, Marketing, Services Group|ecda883</vt:lpwstr>
  </property>
  <property fmtid="{D5CDD505-2E9C-101B-9397-08002B2CF9AE}" pid="14" name="Competitors">
    <vt:lpwstr>19436;#SAP HANA|48a3ffa7-96dd-4320-8f60-904c7d4ee0db;#10360;#Oracle|3563f59e-9a5d-4188-99b0-8807ec243994</vt:lpwstr>
  </property>
  <property fmtid="{D5CDD505-2E9C-101B-9397-08002B2CF9AE}" pid="15" name="ItemRetentionFormula">
    <vt:lpwstr/>
  </property>
  <property fmtid="{D5CDD505-2E9C-101B-9397-08002B2CF9AE}" pid="16" name="BusinessArchitecture">
    <vt:lpwstr>10578;#competition|380c98d7-53b9-40bc-8a95-aeea4db1256e;#20635;#Power BI solution|a774047b-2f39-4ee6-a302-4d53f94b9400</vt:lpwstr>
  </property>
  <property fmtid="{D5CDD505-2E9C-101B-9397-08002B2CF9AE}" pid="17" name="SMSGTags">
    <vt:lpwstr/>
  </property>
  <property fmtid="{D5CDD505-2E9C-101B-9397-08002B2CF9AE}" pid="18" name="Products">
    <vt:lpwstr>10237;#Microsoft SQL Server|261ba873-f3ab-420e-96d6-e3004596a551;#16155;#Microsoft SQL Server 2012|41edbf73-2fbc-4486-9307-7a973f4f9ca7;#20339;#Power BI for Office 365|f9a65d80-21ac-4b9a-bf55-4f28a6454a78</vt:lpwstr>
  </property>
  <property fmtid="{D5CDD505-2E9C-101B-9397-08002B2CF9AE}" pid="19" name="_dlc_DocIdItemGuid">
    <vt:lpwstr>cc781cce-d9cd-4906-a603-620296e39951</vt:lpwstr>
  </property>
  <property fmtid="{D5CDD505-2E9C-101B-9397-08002B2CF9AE}" pid="20" name="EnterpriseDomainTags">
    <vt:lpwstr>18540;#Field Ops|f1cd087f-0a86-42c4-ae90-3b88090b1cfd;#20587;#Product Planning|e0990174-ec7c-4864-b57e-9a66492a182a</vt:lpwstr>
  </property>
  <property fmtid="{D5CDD505-2E9C-101B-9397-08002B2CF9AE}" pid="21" name="Partners">
    <vt:lpwstr/>
  </property>
  <property fmtid="{D5CDD505-2E9C-101B-9397-08002B2CF9AE}" pid="22" name="Segments">
    <vt:lpwstr>13172;#Server and Tools Business|6783548d-8609-4f97-be4a-4ca2616905a6;#15251;#Cloud and Enterprise Marketing Group|4f75e184-e5aa-4234-a07f-b032d60df254;#16098;#Enterprise and Partner Group|b6e10940-8c6c-40cf-9dc4-c224c7da837a;#13755;#Sales, Marketing, Ser</vt:lpwstr>
  </property>
  <property fmtid="{D5CDD505-2E9C-101B-9397-08002B2CF9AE}" pid="23" name="ActivitiesAndPrograms">
    <vt:lpwstr>16215;#Enterprise Vision and Roadmap|97a7e456-ecbb-453c-b9d7-6063e52d17dc;#11110;#roadmap programs|5ea311a6-4ad6-4a6a-bd55-557b38bd6d15</vt:lpwstr>
  </property>
  <property fmtid="{D5CDD505-2E9C-101B-9397-08002B2CF9AE}" pid="24" name="WorkflowChangePath">
    <vt:lpwstr>d3765c0c-e2b5-4307-934b-d5d862e93ab3,4;d3765c0c-e2b5-4307-934b-d5d862e93ab3,4;d3765c0c-e2b5-4307-934b-d5d862e93ab3,21;d3765c0c-e2b5-4307-934b-d5d862e93ab3,21;d3765c0c-e2b5-4307-934b-d5d862e93ab3,26;d3765c0c-e2b5-4307-934b-d5d862e93ab3,26;d3765c0c-e2b5-430</vt:lpwstr>
  </property>
  <property fmtid="{D5CDD505-2E9C-101B-9397-08002B2CF9AE}" pid="25" name="Groups">
    <vt:lpwstr>18442;#Cloud and Enterprise Marketing Group|4f75e184-e5aa-4234-a07f-b032d60df254;#14526;#Enterprise and Partner Group|b6e10940-8c6c-40cf-9dc4-c224c7da837a;#19058;#SQL Server Marketing|bb7921b3-c1d8-4da4-b894-8b6075d9546d</vt:lpwstr>
  </property>
  <property fmtid="{D5CDD505-2E9C-101B-9397-08002B2CF9AE}" pid="26" name="Topics">
    <vt:lpwstr>14786;#100|7d022d07-ff67-4af8-910d-8ea6b46b5908;#20050;#hub subset|c6bfd112-b986-4a0a-aa8d-90e767bfdfa6;#20575;#roadmaps|c99892a3-eeec-40d2-88dd-575a460bdc61</vt:lpwstr>
  </property>
  <property fmtid="{D5CDD505-2E9C-101B-9397-08002B2CF9AE}" pid="27" name="LastUpdatedByBatchTagging">
    <vt:bool>true</vt:bool>
  </property>
  <property fmtid="{D5CDD505-2E9C-101B-9397-08002B2CF9AE}" pid="28" name="Languages">
    <vt:lpwstr>10056;#English|cb91f272-ce4d-4a7e-9bbf-78b58e3d188d</vt:lpwstr>
  </property>
  <property fmtid="{D5CDD505-2E9C-101B-9397-08002B2CF9AE}" pid="29" name="_docset_NoMedatataSyncRequired">
    <vt:lpwstr>False</vt:lpwstr>
  </property>
  <property fmtid="{D5CDD505-2E9C-101B-9397-08002B2CF9AE}" pid="30" name="messageframeworktype">
    <vt:lpwstr/>
  </property>
  <property fmtid="{D5CDD505-2E9C-101B-9397-08002B2CF9AE}" pid="31" name="SMSGTagsTaxHTField0">
    <vt:lpwstr/>
  </property>
  <property fmtid="{D5CDD505-2E9C-101B-9397-08002B2CF9AE}" pid="32" name="Audiences">
    <vt:lpwstr>10357;#chief information officers|f42e0d72-ce0b-459f-853e-30443c0b7800;#10122;#chief executive officers|0fdc56d2-ccb5-43ba-a432-afa7e09fd77e;#10077;#IT decision makers|9b4e6e74-580c-4c34-b4d3-48674047e67e</vt:lpwstr>
  </property>
  <property fmtid="{D5CDD505-2E9C-101B-9397-08002B2CF9AE}" pid="33" name="IsMyDocuments">
    <vt:bool>true</vt:bool>
  </property>
  <property fmtid="{D5CDD505-2E9C-101B-9397-08002B2CF9AE}" pid="34" name="TaxCatchAll">
    <vt:lpwstr>13;#roadmaps;#12;#Microsoft SQL Server;#11;#Microsoft SQL Server 2012</vt:lpwstr>
  </property>
  <property fmtid="{D5CDD505-2E9C-101B-9397-08002B2CF9AE}" pid="35" name="TaxKeywordTaxHTField">
    <vt:lpwstr>roadmaps|c99892a3-eeec-40d2-88dd-575a460bdc61;Microsoft SQL Server|261ba873-f3ab-420e-96d6-e3004596a551;Microsoft SQL Server 2012|41edbf73-2fbc-4486-9307-7a973f4f9ca7</vt:lpwstr>
  </property>
  <property fmtid="{D5CDD505-2E9C-101B-9397-08002B2CF9AE}" pid="36" name="MSIP_Label_f42aa342-8706-4288-bd11-ebb85995028c_Enabled">
    <vt:lpwstr>True</vt:lpwstr>
  </property>
  <property fmtid="{D5CDD505-2E9C-101B-9397-08002B2CF9AE}" pid="37" name="MSIP_Label_f42aa342-8706-4288-bd11-ebb85995028c_SiteId">
    <vt:lpwstr>72f988bf-86f1-41af-91ab-2d7cd011db47</vt:lpwstr>
  </property>
  <property fmtid="{D5CDD505-2E9C-101B-9397-08002B2CF9AE}" pid="38" name="MSIP_Label_f42aa342-8706-4288-bd11-ebb85995028c_Owner">
    <vt:lpwstr>tylerc@microsoft.com</vt:lpwstr>
  </property>
  <property fmtid="{D5CDD505-2E9C-101B-9397-08002B2CF9AE}" pid="39" name="MSIP_Label_f42aa342-8706-4288-bd11-ebb85995028c_SetDate">
    <vt:lpwstr>2018-04-02T15:41:40.0500373Z</vt:lpwstr>
  </property>
  <property fmtid="{D5CDD505-2E9C-101B-9397-08002B2CF9AE}" pid="40" name="MSIP_Label_f42aa342-8706-4288-bd11-ebb85995028c_Name">
    <vt:lpwstr>General</vt:lpwstr>
  </property>
  <property fmtid="{D5CDD505-2E9C-101B-9397-08002B2CF9AE}" pid="41" name="MSIP_Label_f42aa342-8706-4288-bd11-ebb85995028c_Application">
    <vt:lpwstr>Microsoft Azure Information Protection</vt:lpwstr>
  </property>
  <property fmtid="{D5CDD505-2E9C-101B-9397-08002B2CF9AE}" pid="42" name="MSIP_Label_f42aa342-8706-4288-bd11-ebb85995028c_Extended_MSFT_Method">
    <vt:lpwstr>Automatic</vt:lpwstr>
  </property>
  <property fmtid="{D5CDD505-2E9C-101B-9397-08002B2CF9AE}" pid="43" name="Sensitivity">
    <vt:lpwstr>General</vt:lpwstr>
  </property>
</Properties>
</file>